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301" r:id="rId2"/>
    <p:sldId id="305" r:id="rId3"/>
    <p:sldId id="302" r:id="rId4"/>
    <p:sldId id="306" r:id="rId5"/>
    <p:sldId id="307" r:id="rId6"/>
    <p:sldId id="308" r:id="rId7"/>
    <p:sldId id="310" r:id="rId8"/>
    <p:sldId id="309" r:id="rId9"/>
    <p:sldId id="311" r:id="rId10"/>
    <p:sldId id="303" r:id="rId11"/>
    <p:sldId id="315" r:id="rId12"/>
    <p:sldId id="312" r:id="rId13"/>
    <p:sldId id="314" r:id="rId14"/>
    <p:sldId id="304" r:id="rId15"/>
    <p:sldId id="316" r:id="rId16"/>
    <p:sldId id="317" r:id="rId17"/>
    <p:sldId id="313" r:id="rId18"/>
    <p:sldId id="318" r:id="rId19"/>
    <p:sldId id="324" r:id="rId20"/>
    <p:sldId id="320" r:id="rId21"/>
    <p:sldId id="321" r:id="rId22"/>
    <p:sldId id="322" r:id="rId23"/>
    <p:sldId id="323" r:id="rId24"/>
    <p:sldId id="31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84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BD37-2B48-44D1-880F-7C9DC29AFA37}" type="datetimeFigureOut">
              <a:rPr lang="zh-HK" altLang="en-US" smtClean="0"/>
              <a:t>3/8/2023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2F84F-4369-4756-9D34-6FB0A1152CB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206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3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9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96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46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41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734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43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79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9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78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5594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00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62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387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78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1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5B0A250-5CC0-1746-B209-08E8B0DAE6AF}" type="datetimeFigureOut">
              <a:rPr lang="en-US" smtClean="0"/>
              <a:pPr/>
              <a:t>8/3/2023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50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witter.com/FGazzelloni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B7E194-48D9-3925-01E1-1BD9B9A1C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6650" y="1454964"/>
            <a:ext cx="6837650" cy="3308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sz="5600" dirty="0"/>
              <a:t>LING 194 Week 6 Preparations (2):  Presentation graphics</a:t>
            </a:r>
            <a:endParaRPr lang="zh-HK" altLang="en-US" sz="5600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DC71B11-C16F-60A3-1043-4A2E3BA2A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6650" y="4975559"/>
            <a:ext cx="6837650" cy="1464378"/>
          </a:xfrm>
        </p:spPr>
        <p:txBody>
          <a:bodyPr>
            <a:normAutofit/>
          </a:bodyPr>
          <a:lstStyle/>
          <a:p>
            <a:r>
              <a:rPr lang="en-US" altLang="zh-HK" dirty="0"/>
              <a:t>Ryan Ka Yau Lai</a:t>
            </a:r>
          </a:p>
          <a:p>
            <a:r>
              <a:rPr lang="en-US" altLang="zh-HK" dirty="0"/>
              <a:t>University of California, Santa Barbara</a:t>
            </a:r>
            <a:endParaRPr lang="zh-HK" altLang="en-US" dirty="0"/>
          </a:p>
        </p:txBody>
      </p:sp>
      <p:pic>
        <p:nvPicPr>
          <p:cNvPr id="5" name="Picture 4" descr="一張含有 螢幕擷取畫面, 鮮豔, 樣式, 圖形 的圖片&#10;&#10;自動產生的描述">
            <a:extLst>
              <a:ext uri="{FF2B5EF4-FFF2-40B4-BE49-F238E27FC236}">
                <a16:creationId xmlns:a16="http://schemas.microsoft.com/office/drawing/2014/main" id="{3C6D655C-D9A1-68F7-A9EF-03579C0824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236" r="36171"/>
          <a:stretch/>
        </p:blipFill>
        <p:spPr>
          <a:xfrm>
            <a:off x="20" y="10"/>
            <a:ext cx="4058930" cy="6857990"/>
          </a:xfrm>
          <a:prstGeom prst="rect">
            <a:avLst/>
          </a:prstGeom>
        </p:spPr>
      </p:pic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352E514E-550C-FED4-6F6F-7BAA7BF09A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633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89"/>
    </mc:Choice>
    <mc:Fallback xmlns="">
      <p:transition spd="slow" advTm="58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C78B7F-0AA9-DC90-1AE0-998BDF562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You made it so far!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5C20A20-7936-ACAB-A2CC-8CB9B2EF4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/>
              <a:t>So far, we’ve learnt to create different plots</a:t>
            </a:r>
          </a:p>
          <a:p>
            <a:r>
              <a:rPr lang="en-US" altLang="zh-HK" sz="2800" dirty="0"/>
              <a:t>Now let’s focus on making those graphs a pleasure to read!</a:t>
            </a:r>
            <a:endParaRPr lang="zh-HK" altLang="en-US" sz="2800" dirty="0"/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7FF11CC6-A946-B979-AAA5-95B2FFF65D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8952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16"/>
    </mc:Choice>
    <mc:Fallback xmlns="">
      <p:transition spd="slow" advTm="10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一張含有 紫色, 紫蘿蘭, 洋紅色, 鮮豔 的圖片&#10;&#10;自動產生的描述">
            <a:extLst>
              <a:ext uri="{FF2B5EF4-FFF2-40B4-BE49-F238E27FC236}">
                <a16:creationId xmlns:a16="http://schemas.microsoft.com/office/drawing/2014/main" id="{D32C1DE0-52BE-5E41-DF57-E5D8A1A4A02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/>
          </a:blip>
          <a:srcRect l="9091" t="7165" b="19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73A1314-2070-446E-B692-C78D88AAB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B65E6B8-0D17-4912-97E4-60B47A511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F84C399-C0E5-5856-2CF3-878ED5A5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1" y="1447800"/>
            <a:ext cx="4562452" cy="32533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4800"/>
              <a:t>ggplot themes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8FEFE5-DA7B-6657-CEB4-1E8D57C66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8161" y="4701178"/>
            <a:ext cx="4562452" cy="93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 altLang="zh-HK" sz="180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36E0B501-B9D8-F322-7B46-345D120967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008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2"/>
    </mc:Choice>
    <mc:Fallback xmlns="">
      <p:transition spd="slow" advTm="6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CC68D3-928D-5CB5-FFDC-52FA1A58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What do themes control?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743DEFB-3655-748E-A976-A988219EE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800" dirty="0"/>
              <a:t>Everything that’s not related to the </a:t>
            </a:r>
            <a:r>
              <a:rPr lang="en-US" altLang="zh-HK" sz="2800" b="1" dirty="0"/>
              <a:t>interpretation</a:t>
            </a:r>
            <a:r>
              <a:rPr lang="en-US" altLang="zh-HK" sz="2800" dirty="0"/>
              <a:t> of a graph</a:t>
            </a:r>
          </a:p>
          <a:p>
            <a:r>
              <a:rPr lang="en-US" altLang="zh-HK" sz="2800" dirty="0"/>
              <a:t>But to its </a:t>
            </a:r>
            <a:r>
              <a:rPr lang="en-US" altLang="zh-HK" sz="2800" b="1" dirty="0"/>
              <a:t>physical appearance</a:t>
            </a:r>
          </a:p>
        </p:txBody>
      </p:sp>
      <p:pic>
        <p:nvPicPr>
          <p:cNvPr id="5" name="音訊 4">
            <a:hlinkClick r:id="" action="ppaction://media"/>
            <a:extLst>
              <a:ext uri="{FF2B5EF4-FFF2-40B4-BE49-F238E27FC236}">
                <a16:creationId xmlns:a16="http://schemas.microsoft.com/office/drawing/2014/main" id="{0E8F3C36-8E1C-EFAB-6F38-2C7B59802F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446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24"/>
    </mc:Choice>
    <mc:Fallback xmlns="">
      <p:transition spd="slow" advTm="27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CC68D3-928D-5CB5-FFDC-52FA1A58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Default themes</a:t>
            </a:r>
            <a:endParaRPr lang="zh-HK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E06318D-A003-8E5A-216F-8FC67C821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84" y="1283533"/>
            <a:ext cx="10794715" cy="5377411"/>
          </a:xfrm>
          <a:prstGeom prst="rect">
            <a:avLst/>
          </a:prstGeom>
        </p:spPr>
      </p:pic>
      <p:pic>
        <p:nvPicPr>
          <p:cNvPr id="8" name="音訊 7">
            <a:hlinkClick r:id="" action="ppaction://media"/>
            <a:extLst>
              <a:ext uri="{FF2B5EF4-FFF2-40B4-BE49-F238E27FC236}">
                <a16:creationId xmlns:a16="http://schemas.microsoft.com/office/drawing/2014/main" id="{D90F1DE0-C83C-4BA9-E234-E6A8AC081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741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72"/>
    </mc:Choice>
    <mc:Fallback xmlns="">
      <p:transition spd="slow" advTm="24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CC68D3-928D-5CB5-FFDC-52FA1A585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226031"/>
            <a:ext cx="9404723" cy="626724"/>
          </a:xfrm>
        </p:spPr>
        <p:txBody>
          <a:bodyPr/>
          <a:lstStyle/>
          <a:p>
            <a:r>
              <a:rPr lang="en-US" altLang="zh-TW" dirty="0"/>
              <a:t>Other themes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9F61709-B80B-FB8F-2184-16B8CBCE3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160" y="1014341"/>
            <a:ext cx="10435118" cy="5617628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953DC673-37E3-7E49-3471-9EF857313D16}"/>
              </a:ext>
            </a:extLst>
          </p:cNvPr>
          <p:cNvSpPr/>
          <p:nvPr/>
        </p:nvSpPr>
        <p:spPr>
          <a:xfrm>
            <a:off x="4715838" y="2876764"/>
            <a:ext cx="2496620" cy="4315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0CAEAA68-4804-D254-DEF6-EC7BADF0C1F1}"/>
              </a:ext>
            </a:extLst>
          </p:cNvPr>
          <p:cNvSpPr/>
          <p:nvPr/>
        </p:nvSpPr>
        <p:spPr>
          <a:xfrm>
            <a:off x="7662808" y="3192694"/>
            <a:ext cx="3577119" cy="4315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E26BDA18-0F03-D9FB-1FED-A875835D54B0}"/>
              </a:ext>
            </a:extLst>
          </p:cNvPr>
          <p:cNvSpPr/>
          <p:nvPr/>
        </p:nvSpPr>
        <p:spPr>
          <a:xfrm>
            <a:off x="4414462" y="5880475"/>
            <a:ext cx="3577119" cy="4315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9" name="音訊 8">
            <a:hlinkClick r:id="" action="ppaction://media"/>
            <a:extLst>
              <a:ext uri="{FF2B5EF4-FFF2-40B4-BE49-F238E27FC236}">
                <a16:creationId xmlns:a16="http://schemas.microsoft.com/office/drawing/2014/main" id="{CAF88B4C-86C2-065B-68A9-D14864D70A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071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00"/>
    </mc:Choice>
    <mc:Fallback xmlns="">
      <p:transition spd="slow" advTm="74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930831-025C-4BAE-FC54-98BDF82C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89" y="122885"/>
            <a:ext cx="9404723" cy="1400530"/>
          </a:xfrm>
        </p:spPr>
        <p:txBody>
          <a:bodyPr/>
          <a:lstStyle/>
          <a:p>
            <a:r>
              <a:rPr lang="en-US" altLang="zh-HK" dirty="0"/>
              <a:t>Setting text style</a:t>
            </a:r>
            <a:endParaRPr lang="zh-HK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0AA83874-FED8-FC5B-C4E6-1C8E62DE82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82867"/>
              </p:ext>
            </p:extLst>
          </p:nvPr>
        </p:nvGraphicFramePr>
        <p:xfrm>
          <a:off x="147816" y="1661160"/>
          <a:ext cx="4701586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817">
                  <a:extLst>
                    <a:ext uri="{9D8B030D-6E8A-4147-A177-3AD203B41FA5}">
                      <a16:colId xmlns:a16="http://schemas.microsoft.com/office/drawing/2014/main" val="2594622882"/>
                    </a:ext>
                  </a:extLst>
                </a:gridCol>
                <a:gridCol w="1602769">
                  <a:extLst>
                    <a:ext uri="{9D8B030D-6E8A-4147-A177-3AD203B41FA5}">
                      <a16:colId xmlns:a16="http://schemas.microsoft.com/office/drawing/2014/main" val="107173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Element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Setting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5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title</a:t>
                      </a: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axis.text.x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axis.title.x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axis.text.y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axis.title.y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legend.text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legend.title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  <a:endParaRPr lang="zh-HK" altLang="en-US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family</a:t>
                      </a: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colour</a:t>
                      </a: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</a:t>
                      </a: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angle</a:t>
                      </a: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hjust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vjust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  <a:endParaRPr lang="zh-HK" altLang="en-US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90186"/>
                  </a:ext>
                </a:extLst>
              </a:tr>
            </a:tbl>
          </a:graphicData>
        </a:graphic>
      </p:graphicFrame>
      <p:pic>
        <p:nvPicPr>
          <p:cNvPr id="7" name="圖片 6">
            <a:extLst>
              <a:ext uri="{FF2B5EF4-FFF2-40B4-BE49-F238E27FC236}">
                <a16:creationId xmlns:a16="http://schemas.microsoft.com/office/drawing/2014/main" id="{755188F9-7BDC-FFB7-C36E-CE0B09E12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944" y="1254590"/>
            <a:ext cx="6184556" cy="3942250"/>
          </a:xfrm>
          <a:prstGeom prst="rect">
            <a:avLst/>
          </a:prstGeom>
        </p:spPr>
      </p:pic>
      <p:sp>
        <p:nvSpPr>
          <p:cNvPr id="8" name="圖說文字: 直線 7">
            <a:extLst>
              <a:ext uri="{FF2B5EF4-FFF2-40B4-BE49-F238E27FC236}">
                <a16:creationId xmlns:a16="http://schemas.microsoft.com/office/drawing/2014/main" id="{0F5AF490-A9A4-ED5B-4C61-29CAF55B08B8}"/>
              </a:ext>
            </a:extLst>
          </p:cNvPr>
          <p:cNvSpPr/>
          <p:nvPr/>
        </p:nvSpPr>
        <p:spPr>
          <a:xfrm>
            <a:off x="7541231" y="769502"/>
            <a:ext cx="1315092" cy="441789"/>
          </a:xfrm>
          <a:prstGeom prst="borderCallout1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title</a:t>
            </a:r>
            <a:endParaRPr lang="zh-HK" altLang="en-US" dirty="0"/>
          </a:p>
        </p:txBody>
      </p:sp>
      <p:sp>
        <p:nvSpPr>
          <p:cNvPr id="9" name="圖說文字: 直線 8">
            <a:extLst>
              <a:ext uri="{FF2B5EF4-FFF2-40B4-BE49-F238E27FC236}">
                <a16:creationId xmlns:a16="http://schemas.microsoft.com/office/drawing/2014/main" id="{F0A6CCA5-8BB8-278C-72E5-249A5331D609}"/>
              </a:ext>
            </a:extLst>
          </p:cNvPr>
          <p:cNvSpPr/>
          <p:nvPr/>
        </p:nvSpPr>
        <p:spPr>
          <a:xfrm>
            <a:off x="5275944" y="418563"/>
            <a:ext cx="1821391" cy="441789"/>
          </a:xfrm>
          <a:prstGeom prst="borderCallout1">
            <a:avLst>
              <a:gd name="adj1" fmla="val 130378"/>
              <a:gd name="adj2" fmla="val 22917"/>
              <a:gd name="adj3" fmla="val 321802"/>
              <a:gd name="adj4" fmla="val 27547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axis.text.y</a:t>
            </a:r>
            <a:endParaRPr lang="zh-HK" altLang="en-US" dirty="0"/>
          </a:p>
        </p:txBody>
      </p:sp>
      <p:sp>
        <p:nvSpPr>
          <p:cNvPr id="10" name="圖說文字: 直線 9">
            <a:extLst>
              <a:ext uri="{FF2B5EF4-FFF2-40B4-BE49-F238E27FC236}">
                <a16:creationId xmlns:a16="http://schemas.microsoft.com/office/drawing/2014/main" id="{64BC2AAE-77D7-A4F2-0884-F4B75975BDCC}"/>
              </a:ext>
            </a:extLst>
          </p:cNvPr>
          <p:cNvSpPr/>
          <p:nvPr/>
        </p:nvSpPr>
        <p:spPr>
          <a:xfrm>
            <a:off x="3177759" y="860352"/>
            <a:ext cx="1821391" cy="441789"/>
          </a:xfrm>
          <a:prstGeom prst="borderCallout1">
            <a:avLst>
              <a:gd name="adj1" fmla="val 130378"/>
              <a:gd name="adj2" fmla="val 82710"/>
              <a:gd name="adj3" fmla="val 265988"/>
              <a:gd name="adj4" fmla="val 118929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axis.title.y</a:t>
            </a:r>
            <a:endParaRPr lang="zh-HK" altLang="en-US" dirty="0"/>
          </a:p>
        </p:txBody>
      </p:sp>
      <p:sp>
        <p:nvSpPr>
          <p:cNvPr id="11" name="圖說文字: 直線 10">
            <a:extLst>
              <a:ext uri="{FF2B5EF4-FFF2-40B4-BE49-F238E27FC236}">
                <a16:creationId xmlns:a16="http://schemas.microsoft.com/office/drawing/2014/main" id="{307B03A0-FD91-3BBB-FD0C-6431491DA64C}"/>
              </a:ext>
            </a:extLst>
          </p:cNvPr>
          <p:cNvSpPr/>
          <p:nvPr/>
        </p:nvSpPr>
        <p:spPr>
          <a:xfrm>
            <a:off x="4491139" y="5370183"/>
            <a:ext cx="1821391" cy="441789"/>
          </a:xfrm>
          <a:prstGeom prst="borderCallout1">
            <a:avLst>
              <a:gd name="adj1" fmla="val -34738"/>
              <a:gd name="adj2" fmla="val 57326"/>
              <a:gd name="adj3" fmla="val -85175"/>
              <a:gd name="adj4" fmla="val 116673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axis.title.x</a:t>
            </a:r>
            <a:endParaRPr lang="zh-HK" altLang="en-US" dirty="0"/>
          </a:p>
        </p:txBody>
      </p:sp>
      <p:sp>
        <p:nvSpPr>
          <p:cNvPr id="12" name="圖說文字: 直線 11">
            <a:extLst>
              <a:ext uri="{FF2B5EF4-FFF2-40B4-BE49-F238E27FC236}">
                <a16:creationId xmlns:a16="http://schemas.microsoft.com/office/drawing/2014/main" id="{7C30882B-404D-3985-56BF-B74E76A45DB4}"/>
              </a:ext>
            </a:extLst>
          </p:cNvPr>
          <p:cNvSpPr/>
          <p:nvPr/>
        </p:nvSpPr>
        <p:spPr>
          <a:xfrm>
            <a:off x="7758321" y="5428832"/>
            <a:ext cx="1821391" cy="441789"/>
          </a:xfrm>
          <a:prstGeom prst="borderCallout1">
            <a:avLst>
              <a:gd name="adj1" fmla="val -32413"/>
              <a:gd name="adj2" fmla="val 75941"/>
              <a:gd name="adj3" fmla="val -120058"/>
              <a:gd name="adj4" fmla="val 109340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axis.text.x</a:t>
            </a:r>
            <a:endParaRPr lang="zh-HK" altLang="en-US" dirty="0"/>
          </a:p>
        </p:txBody>
      </p:sp>
      <p:sp>
        <p:nvSpPr>
          <p:cNvPr id="13" name="圖說文字: 直線 12">
            <a:extLst>
              <a:ext uri="{FF2B5EF4-FFF2-40B4-BE49-F238E27FC236}">
                <a16:creationId xmlns:a16="http://schemas.microsoft.com/office/drawing/2014/main" id="{D5B140A2-D632-92B4-4731-CC554948CEC7}"/>
              </a:ext>
            </a:extLst>
          </p:cNvPr>
          <p:cNvSpPr/>
          <p:nvPr/>
        </p:nvSpPr>
        <p:spPr>
          <a:xfrm>
            <a:off x="9701512" y="976728"/>
            <a:ext cx="1821391" cy="441789"/>
          </a:xfrm>
          <a:prstGeom prst="borderCallout1">
            <a:avLst>
              <a:gd name="adj1" fmla="val 137355"/>
              <a:gd name="adj2" fmla="val 48301"/>
              <a:gd name="adj3" fmla="val 361337"/>
              <a:gd name="adj4" fmla="val 59700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legend.title</a:t>
            </a:r>
            <a:endParaRPr lang="zh-HK" altLang="en-US" dirty="0"/>
          </a:p>
        </p:txBody>
      </p:sp>
      <p:sp>
        <p:nvSpPr>
          <p:cNvPr id="14" name="圖說文字: 直線 13">
            <a:extLst>
              <a:ext uri="{FF2B5EF4-FFF2-40B4-BE49-F238E27FC236}">
                <a16:creationId xmlns:a16="http://schemas.microsoft.com/office/drawing/2014/main" id="{1DF1339E-D6FF-FE7D-F9B9-CC58DC33B1FC}"/>
              </a:ext>
            </a:extLst>
          </p:cNvPr>
          <p:cNvSpPr/>
          <p:nvPr/>
        </p:nvSpPr>
        <p:spPr>
          <a:xfrm>
            <a:off x="9900170" y="4317068"/>
            <a:ext cx="1821391" cy="441789"/>
          </a:xfrm>
          <a:prstGeom prst="borderCallout1">
            <a:avLst>
              <a:gd name="adj1" fmla="val -25436"/>
              <a:gd name="adj2" fmla="val 39276"/>
              <a:gd name="adj3" fmla="val -140988"/>
              <a:gd name="adj4" fmla="val 65905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legend.text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C1CA764-21D0-867D-E4CD-C2FB9AAF627C}"/>
              </a:ext>
            </a:extLst>
          </p:cNvPr>
          <p:cNvSpPr/>
          <p:nvPr/>
        </p:nvSpPr>
        <p:spPr>
          <a:xfrm>
            <a:off x="3177759" y="3738733"/>
            <a:ext cx="1188757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圖說文字: 直線 15">
            <a:extLst>
              <a:ext uri="{FF2B5EF4-FFF2-40B4-BE49-F238E27FC236}">
                <a16:creationId xmlns:a16="http://schemas.microsoft.com/office/drawing/2014/main" id="{36EF1513-465D-2EEA-A234-8DA7D09BE2DE}"/>
              </a:ext>
            </a:extLst>
          </p:cNvPr>
          <p:cNvSpPr/>
          <p:nvPr/>
        </p:nvSpPr>
        <p:spPr>
          <a:xfrm>
            <a:off x="914401" y="5350679"/>
            <a:ext cx="2751101" cy="441789"/>
          </a:xfrm>
          <a:prstGeom prst="borderCallout1">
            <a:avLst>
              <a:gd name="adj1" fmla="val -30087"/>
              <a:gd name="adj2" fmla="val 67480"/>
              <a:gd name="adj3" fmla="val -205220"/>
              <a:gd name="adj4" fmla="val 86327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move them around</a:t>
            </a:r>
            <a:endParaRPr lang="zh-HK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E4D5816-268F-86A7-FA0D-7E1BC7062E71}"/>
              </a:ext>
            </a:extLst>
          </p:cNvPr>
          <p:cNvSpPr/>
          <p:nvPr/>
        </p:nvSpPr>
        <p:spPr>
          <a:xfrm>
            <a:off x="4655717" y="6088498"/>
            <a:ext cx="7272582" cy="5445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Syntax: </a:t>
            </a:r>
            <a:r>
              <a:rPr lang="en-US" altLang="zh-HK" dirty="0">
                <a:latin typeface="Courier New" panose="02070309020205020404" pitchFamily="49" charset="0"/>
                <a:cs typeface="Courier New" panose="02070309020205020404" pitchFamily="49" charset="0"/>
              </a:rPr>
              <a:t>theme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(element = </a:t>
            </a:r>
            <a:r>
              <a:rPr lang="en-US" altLang="zh-TW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element_text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(setting = value)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4" name="音訊 23">
            <a:hlinkClick r:id="" action="ppaction://media"/>
            <a:extLst>
              <a:ext uri="{FF2B5EF4-FFF2-40B4-BE49-F238E27FC236}">
                <a16:creationId xmlns:a16="http://schemas.microsoft.com/office/drawing/2014/main" id="{6FF8AB76-03D6-4760-DCE2-3848331D20D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613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311"/>
    </mc:Choice>
    <mc:Fallback xmlns="">
      <p:transition spd="slow" advTm="82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3AE42F-A050-8F70-02FD-8A8BF72B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45" y="236961"/>
            <a:ext cx="9404723" cy="934293"/>
          </a:xfrm>
        </p:spPr>
        <p:txBody>
          <a:bodyPr/>
          <a:lstStyle/>
          <a:p>
            <a:r>
              <a:rPr lang="en-US" altLang="zh-TW" dirty="0"/>
              <a:t>Setting line style</a:t>
            </a:r>
            <a:endParaRPr lang="zh-HK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799A49E-ACCD-525F-014A-EA55A7DF9E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/>
          <a:srcRect r="16183"/>
          <a:stretch/>
        </p:blipFill>
        <p:spPr>
          <a:xfrm>
            <a:off x="5915709" y="1463012"/>
            <a:ext cx="5170187" cy="3931975"/>
          </a:xfrm>
          <a:prstGeom prst="rect">
            <a:avLst/>
          </a:prstGeom>
        </p:spPr>
      </p:pic>
      <p:graphicFrame>
        <p:nvGraphicFramePr>
          <p:cNvPr id="8" name="表格 4">
            <a:extLst>
              <a:ext uri="{FF2B5EF4-FFF2-40B4-BE49-F238E27FC236}">
                <a16:creationId xmlns:a16="http://schemas.microsoft.com/office/drawing/2014/main" id="{EB64A08C-0BF9-7A0B-7FF0-C33DF1771F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2409533"/>
              </p:ext>
            </p:extLst>
          </p:nvPr>
        </p:nvGraphicFramePr>
        <p:xfrm>
          <a:off x="353300" y="1353995"/>
          <a:ext cx="4773504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6624">
                  <a:extLst>
                    <a:ext uri="{9D8B030D-6E8A-4147-A177-3AD203B41FA5}">
                      <a16:colId xmlns:a16="http://schemas.microsoft.com/office/drawing/2014/main" val="2594622882"/>
                    </a:ext>
                  </a:extLst>
                </a:gridCol>
                <a:gridCol w="1756880">
                  <a:extLst>
                    <a:ext uri="{9D8B030D-6E8A-4147-A177-3AD203B41FA5}">
                      <a16:colId xmlns:a16="http://schemas.microsoft.com/office/drawing/2014/main" val="107173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Element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Setting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5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axis.line.x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axis.ticks.x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axis.line.y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HK" sz="2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axis.ticks.y</a:t>
                      </a:r>
                      <a:endParaRPr lang="en-HK" altLang="zh-HK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panel.grid.major</a:t>
                      </a:r>
                      <a:endParaRPr lang="en-HK" altLang="zh-HK" sz="20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panel.grid.minor</a:t>
                      </a:r>
                      <a:endParaRPr lang="en-HK" altLang="zh-HK" sz="20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  <a:endParaRPr lang="zh-HK" altLang="en-US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colour</a:t>
                      </a:r>
                    </a:p>
                    <a:p>
                      <a:r>
                        <a:rPr lang="en-HK" altLang="zh-HK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linewidth</a:t>
                      </a: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arrow</a:t>
                      </a:r>
                    </a:p>
                    <a:p>
                      <a:r>
                        <a:rPr lang="en-HK" altLang="zh-HK" sz="2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  <a:endParaRPr lang="zh-HK" altLang="en-US" sz="2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90186"/>
                  </a:ext>
                </a:extLst>
              </a:tr>
            </a:tbl>
          </a:graphicData>
        </a:graphic>
      </p:graphicFrame>
      <p:sp>
        <p:nvSpPr>
          <p:cNvPr id="9" name="圖說文字: 直線 8">
            <a:extLst>
              <a:ext uri="{FF2B5EF4-FFF2-40B4-BE49-F238E27FC236}">
                <a16:creationId xmlns:a16="http://schemas.microsoft.com/office/drawing/2014/main" id="{8F1DE903-E4AA-6A08-6E07-19ADE7B7C752}"/>
              </a:ext>
            </a:extLst>
          </p:cNvPr>
          <p:cNvSpPr/>
          <p:nvPr/>
        </p:nvSpPr>
        <p:spPr>
          <a:xfrm>
            <a:off x="5625265" y="526280"/>
            <a:ext cx="1821391" cy="441789"/>
          </a:xfrm>
          <a:prstGeom prst="borderCallout1">
            <a:avLst>
              <a:gd name="adj1" fmla="val 130378"/>
              <a:gd name="adj2" fmla="val 22917"/>
              <a:gd name="adj3" fmla="val 324128"/>
              <a:gd name="adj4" fmla="val 54059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axis.line.y</a:t>
            </a:r>
            <a:endParaRPr lang="zh-HK" altLang="en-US" dirty="0"/>
          </a:p>
        </p:txBody>
      </p:sp>
      <p:sp>
        <p:nvSpPr>
          <p:cNvPr id="10" name="圖說文字: 直線 9">
            <a:extLst>
              <a:ext uri="{FF2B5EF4-FFF2-40B4-BE49-F238E27FC236}">
                <a16:creationId xmlns:a16="http://schemas.microsoft.com/office/drawing/2014/main" id="{43AC8DDA-7882-A635-37A3-AB706A88B9EC}"/>
              </a:ext>
            </a:extLst>
          </p:cNvPr>
          <p:cNvSpPr/>
          <p:nvPr/>
        </p:nvSpPr>
        <p:spPr>
          <a:xfrm>
            <a:off x="3803874" y="953084"/>
            <a:ext cx="1821391" cy="441789"/>
          </a:xfrm>
          <a:prstGeom prst="borderCallout1">
            <a:avLst>
              <a:gd name="adj1" fmla="val 130378"/>
              <a:gd name="adj2" fmla="val 82710"/>
              <a:gd name="adj3" fmla="val 293895"/>
              <a:gd name="adj4" fmla="val 151082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axis.ticks.y</a:t>
            </a:r>
            <a:endParaRPr lang="zh-HK" altLang="en-US" dirty="0"/>
          </a:p>
        </p:txBody>
      </p:sp>
      <p:sp>
        <p:nvSpPr>
          <p:cNvPr id="11" name="圖說文字: 直線 10">
            <a:extLst>
              <a:ext uri="{FF2B5EF4-FFF2-40B4-BE49-F238E27FC236}">
                <a16:creationId xmlns:a16="http://schemas.microsoft.com/office/drawing/2014/main" id="{072BFCE4-446E-56E5-BE69-D8016C50CF91}"/>
              </a:ext>
            </a:extLst>
          </p:cNvPr>
          <p:cNvSpPr/>
          <p:nvPr/>
        </p:nvSpPr>
        <p:spPr>
          <a:xfrm>
            <a:off x="4491139" y="5370183"/>
            <a:ext cx="1821391" cy="441789"/>
          </a:xfrm>
          <a:prstGeom prst="borderCallout1">
            <a:avLst>
              <a:gd name="adj1" fmla="val -34738"/>
              <a:gd name="adj2" fmla="val 57326"/>
              <a:gd name="adj3" fmla="val -96803"/>
              <a:gd name="adj4" fmla="val 137544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axis.ticks.x</a:t>
            </a:r>
            <a:endParaRPr lang="zh-HK" altLang="en-US" dirty="0"/>
          </a:p>
        </p:txBody>
      </p:sp>
      <p:sp>
        <p:nvSpPr>
          <p:cNvPr id="12" name="圖說文字: 直線 11">
            <a:extLst>
              <a:ext uri="{FF2B5EF4-FFF2-40B4-BE49-F238E27FC236}">
                <a16:creationId xmlns:a16="http://schemas.microsoft.com/office/drawing/2014/main" id="{2A130264-8C2A-0D98-176E-302CD24A8264}"/>
              </a:ext>
            </a:extLst>
          </p:cNvPr>
          <p:cNvSpPr/>
          <p:nvPr/>
        </p:nvSpPr>
        <p:spPr>
          <a:xfrm>
            <a:off x="6792427" y="5580104"/>
            <a:ext cx="1821391" cy="441789"/>
          </a:xfrm>
          <a:prstGeom prst="borderCallout1">
            <a:avLst>
              <a:gd name="adj1" fmla="val -32413"/>
              <a:gd name="adj2" fmla="val 75941"/>
              <a:gd name="adj3" fmla="val -178198"/>
              <a:gd name="adj4" fmla="val 77187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axis.line.x</a:t>
            </a:r>
            <a:endParaRPr lang="zh-HK" altLang="en-US" dirty="0"/>
          </a:p>
        </p:txBody>
      </p:sp>
      <p:sp>
        <p:nvSpPr>
          <p:cNvPr id="13" name="圖說文字: 直線 12">
            <a:extLst>
              <a:ext uri="{FF2B5EF4-FFF2-40B4-BE49-F238E27FC236}">
                <a16:creationId xmlns:a16="http://schemas.microsoft.com/office/drawing/2014/main" id="{D1C19238-1C58-CA78-58FF-92C241866610}"/>
              </a:ext>
            </a:extLst>
          </p:cNvPr>
          <p:cNvSpPr/>
          <p:nvPr/>
        </p:nvSpPr>
        <p:spPr>
          <a:xfrm>
            <a:off x="8825502" y="976728"/>
            <a:ext cx="2382352" cy="441789"/>
          </a:xfrm>
          <a:prstGeom prst="borderCallout1">
            <a:avLst>
              <a:gd name="adj1" fmla="val 137355"/>
              <a:gd name="adj2" fmla="val 48301"/>
              <a:gd name="adj3" fmla="val 184593"/>
              <a:gd name="adj4" fmla="val 49781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HK" altLang="zh-HK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panel.grid.minor</a:t>
            </a:r>
            <a:endParaRPr lang="en-HK" altLang="zh-HK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圖說文字: 直線 13">
            <a:extLst>
              <a:ext uri="{FF2B5EF4-FFF2-40B4-BE49-F238E27FC236}">
                <a16:creationId xmlns:a16="http://schemas.microsoft.com/office/drawing/2014/main" id="{2EAA8B07-6A36-A6B4-95CE-050075DA1759}"/>
              </a:ext>
            </a:extLst>
          </p:cNvPr>
          <p:cNvSpPr/>
          <p:nvPr/>
        </p:nvSpPr>
        <p:spPr>
          <a:xfrm>
            <a:off x="9421403" y="5741975"/>
            <a:ext cx="2382352" cy="441789"/>
          </a:xfrm>
          <a:prstGeom prst="borderCallout1">
            <a:avLst>
              <a:gd name="adj1" fmla="val -25436"/>
              <a:gd name="adj2" fmla="val 39276"/>
              <a:gd name="adj3" fmla="val -254942"/>
              <a:gd name="adj4" fmla="val 38061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HK" altLang="zh-HK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panel.grid.major</a:t>
            </a:r>
            <a:endParaRPr lang="en-HK" altLang="zh-HK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327AD925-A328-555C-7534-85364B4E216B}"/>
              </a:ext>
            </a:extLst>
          </p:cNvPr>
          <p:cNvSpPr/>
          <p:nvPr/>
        </p:nvSpPr>
        <p:spPr>
          <a:xfrm>
            <a:off x="9908799" y="1866526"/>
            <a:ext cx="215758" cy="2732898"/>
          </a:xfrm>
          <a:prstGeom prst="ellipse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1F5EAACB-632F-8C2F-C303-6B81C31E5957}"/>
              </a:ext>
            </a:extLst>
          </p:cNvPr>
          <p:cNvSpPr/>
          <p:nvPr/>
        </p:nvSpPr>
        <p:spPr>
          <a:xfrm>
            <a:off x="10205037" y="1866526"/>
            <a:ext cx="215758" cy="2732898"/>
          </a:xfrm>
          <a:prstGeom prst="ellipse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8CA138-2776-B7D6-7933-10503BEA2FCC}"/>
              </a:ext>
            </a:extLst>
          </p:cNvPr>
          <p:cNvSpPr/>
          <p:nvPr/>
        </p:nvSpPr>
        <p:spPr>
          <a:xfrm>
            <a:off x="235144" y="6225078"/>
            <a:ext cx="7501295" cy="5445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Syntax: </a:t>
            </a:r>
            <a:r>
              <a:rPr lang="en-US" altLang="zh-HK" dirty="0">
                <a:latin typeface="Courier New" panose="02070309020205020404" pitchFamily="49" charset="0"/>
                <a:cs typeface="Courier New" panose="02070309020205020404" pitchFamily="49" charset="0"/>
              </a:rPr>
              <a:t>theme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(element = </a:t>
            </a:r>
            <a:r>
              <a:rPr lang="en-US" altLang="zh-TW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element_line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(setting = value)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9" name="音訊 28">
            <a:hlinkClick r:id="" action="ppaction://media"/>
            <a:extLst>
              <a:ext uri="{FF2B5EF4-FFF2-40B4-BE49-F238E27FC236}">
                <a16:creationId xmlns:a16="http://schemas.microsoft.com/office/drawing/2014/main" id="{075A97C1-37ED-D8B7-25C4-AE6E34ED903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772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53"/>
    </mc:Choice>
    <mc:Fallback xmlns="">
      <p:transition spd="slow" advTm="65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60D9CD-3D6C-91A8-6F15-1F4F9734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Hiding things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830728A-24E9-9A2D-ADF2-14D9FA8A4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9"/>
            <a:ext cx="10218809" cy="2282776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To hide the </a:t>
            </a:r>
            <a:r>
              <a:rPr lang="en-US" altLang="zh-HK" sz="3200" b="1" dirty="0"/>
              <a:t>legend</a:t>
            </a:r>
            <a:r>
              <a:rPr lang="en-US" altLang="zh-HK" sz="3200" dirty="0"/>
              <a:t>: </a:t>
            </a:r>
            <a:r>
              <a:rPr lang="en-US" altLang="zh-HK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theme</a:t>
            </a:r>
            <a:r>
              <a:rPr lang="en-US" altLang="zh-TW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legend.position</a:t>
            </a:r>
            <a:r>
              <a:rPr lang="en-US" altLang="zh-TW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= “none”)</a:t>
            </a:r>
          </a:p>
          <a:p>
            <a:r>
              <a:rPr lang="en-US" altLang="zh-HK" sz="3200" dirty="0">
                <a:cs typeface="Arial" panose="020B0604020202020204" pitchFamily="34" charset="0"/>
              </a:rPr>
              <a:t>To hide a specific line or text: </a:t>
            </a:r>
            <a:r>
              <a:rPr lang="en-US" altLang="zh-HK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theme</a:t>
            </a:r>
            <a:r>
              <a:rPr lang="en-US" altLang="zh-TW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(element.name = </a:t>
            </a:r>
            <a:r>
              <a:rPr lang="en-US" altLang="zh-TW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element_blank</a:t>
            </a:r>
            <a:r>
              <a:rPr lang="en-US" altLang="zh-TW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zh-TW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HK" altLang="en-US" sz="3200" dirty="0">
              <a:cs typeface="Arial" panose="020B0604020202020204" pitchFamily="34" charset="0"/>
            </a:endParaRPr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22503C7A-D72E-9327-38BB-FF1FECB70F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54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82"/>
    </mc:Choice>
    <mc:Fallback xmlns="">
      <p:transition spd="slow" advTm="13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4" descr="一張含有 光線, 藝術, 設計 的圖片&#10;&#10;描述是以中可信度自動產生">
            <a:extLst>
              <a:ext uri="{FF2B5EF4-FFF2-40B4-BE49-F238E27FC236}">
                <a16:creationId xmlns:a16="http://schemas.microsoft.com/office/drawing/2014/main" id="{C8875A41-75D2-3C4B-DADD-8EA34F37E2A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/>
          </a:blip>
          <a:srcRect l="5898" t="17188" r="31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73A1314-2070-446E-B692-C78D88AAB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B65E6B8-0D17-4912-97E4-60B47A511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F84C399-C0E5-5856-2CF3-878ED5A5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1" y="1447800"/>
            <a:ext cx="4562452" cy="32533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4800"/>
              <a:t>Text annotations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8FEFE5-DA7B-6657-CEB4-1E8D57C66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8161" y="4701178"/>
            <a:ext cx="4562452" cy="93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 altLang="zh-HK" sz="180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0B7D66F0-095E-2F25-50B5-290FC3B19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74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56"/>
    </mc:Choice>
    <mc:Fallback xmlns="">
      <p:transition spd="slow" advTm="10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EC3CED-D078-2272-0A1C-929D51D9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Telling a story with data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9948B9-F43B-8AE7-BF94-CC221E4B6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When using graphs, we need to help people understand it</a:t>
            </a:r>
          </a:p>
          <a:p>
            <a:r>
              <a:rPr lang="en-US" altLang="zh-HK" sz="3200" dirty="0"/>
              <a:t>Hand-hold as much as you can!</a:t>
            </a:r>
          </a:p>
          <a:p>
            <a:r>
              <a:rPr lang="en-US" altLang="zh-HK" sz="3200" dirty="0"/>
              <a:t>We can highlight parts of the graph to do so</a:t>
            </a:r>
            <a:endParaRPr lang="zh-HK" altLang="en-US" sz="3200" dirty="0"/>
          </a:p>
        </p:txBody>
      </p:sp>
      <p:pic>
        <p:nvPicPr>
          <p:cNvPr id="5" name="音訊 4">
            <a:hlinkClick r:id="" action="ppaction://media"/>
            <a:extLst>
              <a:ext uri="{FF2B5EF4-FFF2-40B4-BE49-F238E27FC236}">
                <a16:creationId xmlns:a16="http://schemas.microsoft.com/office/drawing/2014/main" id="{6722A8AC-417D-8939-BFBA-7FEB582587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022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95"/>
    </mc:Choice>
    <mc:Fallback xmlns="">
      <p:transition spd="slow" advTm="21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9532F3-976E-DF44-E2BB-D6E70BA66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err="1"/>
              <a:t>Geoms</a:t>
            </a:r>
            <a:r>
              <a:rPr lang="en-US" altLang="zh-HK" dirty="0"/>
              <a:t> for adding text annotations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99933E-0EF3-E074-221F-B0CED8CA7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08" y="1706880"/>
            <a:ext cx="6421348" cy="40261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dirty="0"/>
              <a:t>Usually: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geom_text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altLang="zh-TW" sz="2800" dirty="0">
                <a:cs typeface="Courier New" panose="02070309020205020404" pitchFamily="49" charset="0"/>
              </a:rPr>
              <a:t>or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geom_label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altLang="zh-TW" sz="2800" dirty="0"/>
              <a:t>In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ggmosaic</a:t>
            </a:r>
            <a:r>
              <a:rPr lang="en-US" altLang="zh-TW" sz="2800" dirty="0"/>
              <a:t>: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geom_text_mosaic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altLang="zh-TW" sz="2800" dirty="0"/>
              <a:t>With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ggrepel</a:t>
            </a:r>
            <a:r>
              <a:rPr lang="en-US" altLang="zh-TW" sz="2800" dirty="0"/>
              <a:t>: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geom_text_repel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altLang="zh-TW" sz="2800" dirty="0">
                <a:cs typeface="Courier New" panose="02070309020205020404" pitchFamily="49" charset="0"/>
              </a:rPr>
              <a:t>or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geom_label_repel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altLang="zh-HK" sz="2800" dirty="0"/>
              <a:t>With </a:t>
            </a:r>
            <a:r>
              <a:rPr lang="en-US" altLang="zh-H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ggfittext</a:t>
            </a:r>
            <a:r>
              <a:rPr lang="en-US" altLang="zh-HK" sz="2800" dirty="0"/>
              <a:t> (fit text within boxes): </a:t>
            </a:r>
            <a:r>
              <a:rPr lang="en-US" altLang="zh-H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geom_bar_text</a:t>
            </a:r>
            <a:r>
              <a:rPr lang="en-US" altLang="zh-HK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altLang="zh-HK" sz="2800" dirty="0"/>
          </a:p>
          <a:p>
            <a:pPr marL="0" indent="0">
              <a:buNone/>
            </a:pPr>
            <a:r>
              <a:rPr lang="en-US" altLang="zh-TW" sz="2800" dirty="0"/>
              <a:t>Aesthetic properties: 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altLang="zh-TW" sz="2800" dirty="0"/>
              <a:t>, 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altLang="zh-TW" sz="2800" dirty="0"/>
              <a:t>, 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en-US" altLang="zh-TW" sz="2800" dirty="0">
                <a:cs typeface="Courier New" panose="02070309020205020404" pitchFamily="49" charset="0"/>
              </a:rPr>
              <a:t>,</a:t>
            </a:r>
            <a:r>
              <a:rPr lang="zh-TW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colour</a:t>
            </a:r>
            <a:r>
              <a:rPr lang="en-US" altLang="zh-TW" sz="2800" dirty="0">
                <a:cs typeface="Courier New" panose="02070309020205020404" pitchFamily="49" charset="0"/>
              </a:rPr>
              <a:t>,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  <a:r>
              <a:rPr lang="en-US" altLang="zh-TW" sz="2800" dirty="0">
                <a:cs typeface="Courier New" panose="02070309020205020404" pitchFamily="49" charset="0"/>
              </a:rPr>
              <a:t>,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family</a:t>
            </a:r>
            <a:endParaRPr lang="zh-HK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672C5C4-96DD-EA3A-29CB-2888985C3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117" y="1706880"/>
            <a:ext cx="4663551" cy="4917440"/>
          </a:xfrm>
          <a:prstGeom prst="rect">
            <a:avLst/>
          </a:prstGeom>
        </p:spPr>
      </p:pic>
      <p:sp>
        <p:nvSpPr>
          <p:cNvPr id="5" name="圖說文字: 直線 4">
            <a:extLst>
              <a:ext uri="{FF2B5EF4-FFF2-40B4-BE49-F238E27FC236}">
                <a16:creationId xmlns:a16="http://schemas.microsoft.com/office/drawing/2014/main" id="{8883CCFE-F608-903B-D48D-D398D420286B}"/>
              </a:ext>
            </a:extLst>
          </p:cNvPr>
          <p:cNvSpPr/>
          <p:nvPr/>
        </p:nvSpPr>
        <p:spPr>
          <a:xfrm>
            <a:off x="1482903" y="5732980"/>
            <a:ext cx="4663552" cy="891340"/>
          </a:xfrm>
          <a:prstGeom prst="borderCallout1">
            <a:avLst>
              <a:gd name="adj1" fmla="val -161577"/>
              <a:gd name="adj2" fmla="val 181668"/>
              <a:gd name="adj3" fmla="val 30580"/>
              <a:gd name="adj4" fmla="val 104310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ggrepel</a:t>
            </a:r>
            <a:r>
              <a:rPr lang="en-US" altLang="zh-HK" dirty="0"/>
              <a:t> helps avoid text labels from overlapping</a:t>
            </a:r>
            <a:endParaRPr lang="zh-HK" altLang="en-US" dirty="0"/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21ED9590-08C1-661F-BD9D-25B3AEAD75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211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15"/>
    </mc:Choice>
    <mc:Fallback xmlns="">
      <p:transition spd="slow" advTm="896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9532F3-976E-DF44-E2BB-D6E70BA66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08" y="306350"/>
            <a:ext cx="9404723" cy="1400530"/>
          </a:xfrm>
        </p:spPr>
        <p:txBody>
          <a:bodyPr/>
          <a:lstStyle/>
          <a:p>
            <a:r>
              <a:rPr lang="en-US" altLang="zh-HK" dirty="0" err="1"/>
              <a:t>Geoms</a:t>
            </a:r>
            <a:r>
              <a:rPr lang="en-US" altLang="zh-HK" dirty="0"/>
              <a:t> for highlighting parts of the graph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99933E-0EF3-E074-221F-B0CED8CA7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08" y="1706880"/>
            <a:ext cx="4602822" cy="4026100"/>
          </a:xfrm>
        </p:spPr>
        <p:txBody>
          <a:bodyPr>
            <a:normAutofit/>
          </a:bodyPr>
          <a:lstStyle/>
          <a:p>
            <a:r>
              <a:rPr lang="en-US" altLang="zh-TW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geom_rect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altLang="zh-TW" sz="2800" dirty="0">
                <a:cs typeface="Courier New" panose="02070309020205020404" pitchFamily="49" charset="0"/>
              </a:rPr>
              <a:t>can bring attention to rectangular parts of the graph</a:t>
            </a:r>
          </a:p>
          <a:p>
            <a:r>
              <a:rPr lang="en-US" altLang="zh-H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geom_polygon</a:t>
            </a:r>
            <a:r>
              <a:rPr lang="en-US" altLang="zh-HK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zh-HK" sz="2800" dirty="0">
                <a:cs typeface="Courier New" panose="02070309020205020404" pitchFamily="49" charset="0"/>
              </a:rPr>
              <a:t> is similar, but can allow you to use any polygonal shape</a:t>
            </a:r>
            <a:endParaRPr lang="zh-HK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6F43FE7-81AC-97B7-E832-D79239441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899" y="1613043"/>
            <a:ext cx="6845393" cy="4363490"/>
          </a:xfrm>
          <a:prstGeom prst="rect">
            <a:avLst/>
          </a:prstGeom>
        </p:spPr>
      </p:pic>
      <p:pic>
        <p:nvPicPr>
          <p:cNvPr id="6" name="音訊 5">
            <a:hlinkClick r:id="" action="ppaction://media"/>
            <a:extLst>
              <a:ext uri="{FF2B5EF4-FFF2-40B4-BE49-F238E27FC236}">
                <a16:creationId xmlns:a16="http://schemas.microsoft.com/office/drawing/2014/main" id="{B77BA810-0776-CE9B-033B-9FD6AE0A14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110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99"/>
    </mc:Choice>
    <mc:Fallback xmlns="">
      <p:transition spd="slow" advTm="47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3D stairs design">
            <a:extLst>
              <a:ext uri="{FF2B5EF4-FFF2-40B4-BE49-F238E27FC236}">
                <a16:creationId xmlns:a16="http://schemas.microsoft.com/office/drawing/2014/main" id="{A76EF9FD-1FC7-B5F3-D726-8137285629A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/>
          </a:blip>
          <a:srcRect l="9091" t="16419" b="153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73A1314-2070-446E-B692-C78D88AAB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B65E6B8-0D17-4912-97E4-60B47A511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F84C399-C0E5-5856-2CF3-878ED5A5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1" y="1447800"/>
            <a:ext cx="4562452" cy="32533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4800"/>
              <a:t>Relationships between graphs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8FEFE5-DA7B-6657-CEB4-1E8D57C66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8161" y="4701178"/>
            <a:ext cx="4562452" cy="93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 altLang="zh-HK" sz="180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4088DCB2-E79E-6141-9499-215F18661D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950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95"/>
    </mc:Choice>
    <mc:Fallback xmlns="">
      <p:transition spd="slow" advTm="23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AADE52-CA5F-4757-784D-0AF3801FB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facet_grid</a:t>
            </a:r>
            <a:r>
              <a:rPr lang="en-US" altLang="zh-HK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BA2E76-9195-DFC9-4720-62A8D8CB2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65" y="2052918"/>
            <a:ext cx="4387066" cy="4195481"/>
          </a:xfrm>
        </p:spPr>
        <p:txBody>
          <a:bodyPr>
            <a:normAutofit/>
          </a:bodyPr>
          <a:lstStyle/>
          <a:p>
            <a:r>
              <a:rPr lang="en-US" altLang="zh-HK" sz="2800" dirty="0"/>
              <a:t>Similar to </a:t>
            </a:r>
            <a:r>
              <a:rPr lang="en-US" altLang="zh-HK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facet_wrap</a:t>
            </a:r>
            <a:endParaRPr lang="en-US" altLang="zh-HK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HK" sz="2800" dirty="0"/>
              <a:t>Used when you want rows and columns to represent two different variables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3DC8426-0AD1-EB77-52D3-72BE1536D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978" y="1631678"/>
            <a:ext cx="6018692" cy="4468145"/>
          </a:xfrm>
          <a:prstGeom prst="rect">
            <a:avLst/>
          </a:prstGeom>
        </p:spPr>
      </p:pic>
      <p:pic>
        <p:nvPicPr>
          <p:cNvPr id="5" name="音訊 4">
            <a:hlinkClick r:id="" action="ppaction://media"/>
            <a:extLst>
              <a:ext uri="{FF2B5EF4-FFF2-40B4-BE49-F238E27FC236}">
                <a16:creationId xmlns:a16="http://schemas.microsoft.com/office/drawing/2014/main" id="{7DC14D56-8FEF-DC9B-17D8-BB8404F289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8888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08"/>
    </mc:Choice>
    <mc:Fallback xmlns="">
      <p:transition spd="slow" advTm="76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814A6F-D723-5C0D-A1F4-DE17F7240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Patchwork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69A627-187B-3B06-99B1-4E7AA33F9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65" y="1611129"/>
            <a:ext cx="9653731" cy="1400531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sz="3200" dirty="0"/>
              <a:t>Allows you to combine different graphs</a:t>
            </a:r>
          </a:p>
          <a:p>
            <a:r>
              <a:rPr lang="en-US" altLang="zh-TW" sz="3200" dirty="0"/>
              <a:t>Use </a:t>
            </a:r>
            <a:r>
              <a:rPr lang="en-US" altLang="zh-TW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zh-TW" sz="3200" dirty="0"/>
              <a:t> to put graphs side by side, </a:t>
            </a:r>
            <a:r>
              <a:rPr lang="en-US" altLang="zh-TW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zh-TW" sz="3200" dirty="0"/>
              <a:t> to put them on top of each other</a:t>
            </a:r>
            <a:endParaRPr lang="zh-HK" altLang="en-US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2DC39B8-0531-7FFA-B834-B80CEF403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560" y="3158685"/>
            <a:ext cx="8804953" cy="3483357"/>
          </a:xfrm>
          <a:prstGeom prst="rect">
            <a:avLst/>
          </a:prstGeom>
        </p:spPr>
      </p:pic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9C349255-2813-72F4-F9B3-75A501C2B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01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27"/>
    </mc:Choice>
    <mc:Fallback xmlns="">
      <p:transition spd="slow" advTm="32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7" name="Picture 4" descr="一張含有 圖形, 鮮豔, 平面設計, 藝術 的圖片&#10;&#10;自動產生的描述">
            <a:extLst>
              <a:ext uri="{FF2B5EF4-FFF2-40B4-BE49-F238E27FC236}">
                <a16:creationId xmlns:a16="http://schemas.microsoft.com/office/drawing/2014/main" id="{EEC351F1-DCA4-49A6-D6CF-21F2887F93C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/>
          </a:blip>
          <a:srcRect l="19192" t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73A1314-2070-446E-B692-C78D88AAB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B65E6B8-0D17-4912-97E4-60B47A511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F84C399-C0E5-5856-2CF3-878ED5A5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1" y="1447800"/>
            <a:ext cx="4562452" cy="32533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TW" sz="4800"/>
              <a:t>SVG export</a:t>
            </a:r>
            <a:endParaRPr lang="en-US" altLang="zh-HK" sz="48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8FEFE5-DA7B-6657-CEB4-1E8D57C66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8161" y="4701178"/>
            <a:ext cx="4562452" cy="93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 altLang="zh-HK" sz="180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音訊 5">
            <a:hlinkClick r:id="" action="ppaction://media"/>
            <a:extLst>
              <a:ext uri="{FF2B5EF4-FFF2-40B4-BE49-F238E27FC236}">
                <a16:creationId xmlns:a16="http://schemas.microsoft.com/office/drawing/2014/main" id="{506901E7-7B0C-2F9C-2337-DEDCAEDD33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601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73"/>
    </mc:Choice>
    <mc:Fallback xmlns="">
      <p:transition spd="slow" advTm="31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733BC-8E87-DADA-4D1C-C91917C21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Saving and editing as SVG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0D75ED8-479E-592B-D2D2-ADE776C698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38" t="14831" r="24579" b="13558"/>
          <a:stretch/>
        </p:blipFill>
        <p:spPr>
          <a:xfrm>
            <a:off x="378983" y="1329849"/>
            <a:ext cx="6215865" cy="4911047"/>
          </a:xfrm>
          <a:prstGeom prst="rect">
            <a:avLst/>
          </a:prstGeom>
        </p:spPr>
      </p:pic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FD6432D0-639C-6791-9C79-0B44DF888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574793" y="2514976"/>
            <a:ext cx="6379675" cy="4195762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音訊 6">
            <a:hlinkClick r:id="" action="ppaction://media"/>
            <a:extLst>
              <a:ext uri="{FF2B5EF4-FFF2-40B4-BE49-F238E27FC236}">
                <a16:creationId xmlns:a16="http://schemas.microsoft.com/office/drawing/2014/main" id="{FEE25174-4515-851C-8184-17FD0ABFF6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2300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20"/>
    </mc:Choice>
    <mc:Fallback xmlns="">
      <p:transition spd="slow" advTm="68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B953-51D5-47AD-AE4A-B2F3D8D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err="1"/>
              <a:t>hjust</a:t>
            </a:r>
            <a:r>
              <a:rPr lang="en-HK" dirty="0"/>
              <a:t> and </a:t>
            </a:r>
            <a:r>
              <a:rPr lang="en-HK" dirty="0" err="1"/>
              <a:t>vjust</a:t>
            </a:r>
            <a:r>
              <a:rPr lang="en-HK"/>
              <a:t> with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3BB7E-44E6-FC54-7D41-488906D8B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pic>
        <p:nvPicPr>
          <p:cNvPr id="4098" name="Picture 2" descr="All nine combinations of `hjust` and `vjust`.">
            <a:extLst>
              <a:ext uri="{FF2B5EF4-FFF2-40B4-BE49-F238E27FC236}">
                <a16:creationId xmlns:a16="http://schemas.microsoft.com/office/drawing/2014/main" id="{B123D6F7-08F0-7B0F-2E62-A65221F6C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672" y="2133599"/>
            <a:ext cx="82296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533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7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8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0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1" name="Picture 4" descr="Digital financial graph">
            <a:extLst>
              <a:ext uri="{FF2B5EF4-FFF2-40B4-BE49-F238E27FC236}">
                <a16:creationId xmlns:a16="http://schemas.microsoft.com/office/drawing/2014/main" id="{C42FC74D-DA5D-3D2B-CD97-367A4D08FB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5EAD77-A08D-6F0B-D8BB-A10987077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/>
              <a:t>Using data to tell a story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8E1AB-16FC-A9C1-4D90-29D74C0ED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</a:pPr>
            <a:endParaRPr lang="en-US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2424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66AC-B4CF-6E27-46E2-9CC92432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5653089" cy="1400530"/>
          </a:xfrm>
        </p:spPr>
        <p:txBody>
          <a:bodyPr/>
          <a:lstStyle/>
          <a:p>
            <a:r>
              <a:rPr lang="en-HK" dirty="0"/>
              <a:t>What story was WEB Du Bois trying to tell?</a:t>
            </a:r>
          </a:p>
        </p:txBody>
      </p:sp>
      <p:pic>
        <p:nvPicPr>
          <p:cNvPr id="1026" name="Picture 2" descr="The graphic shows value of taxable property owned by black or African Americans in Georgia between 1875 and 1899. The value increase from $5.3m to $13.4m in that period. Graphic shows the data as circle areas increasing in size over time.">
            <a:extLst>
              <a:ext uri="{FF2B5EF4-FFF2-40B4-BE49-F238E27FC236}">
                <a16:creationId xmlns:a16="http://schemas.microsoft.com/office/drawing/2014/main" id="{FA39FF76-F217-08C8-1D4B-9E318B78C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913" y="2022764"/>
            <a:ext cx="3418770" cy="438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plication of the DuBois plate 6 - made with R">
            <a:extLst>
              <a:ext uri="{FF2B5EF4-FFF2-40B4-BE49-F238E27FC236}">
                <a16:creationId xmlns:a16="http://schemas.microsoft.com/office/drawing/2014/main" id="{AE7F54DF-2E8A-DAF7-120B-5C469250F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651" y="255584"/>
            <a:ext cx="4691367" cy="633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271DA3-4B40-F408-7071-984070381FDF}"/>
              </a:ext>
            </a:extLst>
          </p:cNvPr>
          <p:cNvSpPr txBox="1"/>
          <p:nvPr/>
        </p:nvSpPr>
        <p:spPr>
          <a:xfrm>
            <a:off x="476683" y="2831006"/>
            <a:ext cx="21002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HK" u="sng" dirty="0" err="1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Ggplot</a:t>
            </a:r>
            <a:r>
              <a:rPr lang="en-HK" u="sng" dirty="0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versions</a:t>
            </a:r>
            <a:br>
              <a:rPr lang="en-HK" u="sng" dirty="0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HK" u="sng" dirty="0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 the original ones</a:t>
            </a:r>
            <a:br>
              <a:rPr lang="en-HK" u="sng" dirty="0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HK" u="sng" dirty="0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</a:t>
            </a:r>
            <a:endParaRPr lang="en-HK" b="0" i="0" u="sng" strike="noStrike" dirty="0">
              <a:effectLst/>
              <a:latin typeface="TwitterChirp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 rtl="0"/>
            <a:r>
              <a:rPr lang="en-HK" b="0" i="0" u="sng" strike="noStrike" dirty="0">
                <a:effectLst/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@fgazzelloni</a:t>
            </a:r>
          </a:p>
          <a:p>
            <a:pPr algn="l" rtl="0"/>
            <a:r>
              <a:rPr lang="en-HK" u="sng" dirty="0">
                <a:latin typeface="TwitterChir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@quite_grey</a:t>
            </a:r>
            <a:endParaRPr lang="en-HK" b="0" i="0" u="sng" strike="noStrike" dirty="0">
              <a:effectLst/>
              <a:latin typeface="TwitterChirp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830120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B64B-97C1-6835-9533-311D9FCD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What story do you see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A244E-8030-E714-FEAC-A86D0558D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2877561" cy="4195481"/>
          </a:xfrm>
        </p:spPr>
        <p:txBody>
          <a:bodyPr/>
          <a:lstStyle/>
          <a:p>
            <a:r>
              <a:rPr lang="en-HK" dirty="0"/>
              <a:t>How is the story aided by the text?</a:t>
            </a:r>
          </a:p>
        </p:txBody>
      </p:sp>
      <p:pic>
        <p:nvPicPr>
          <p:cNvPr id="2050" name="Picture 2" descr="sankey diagram visual journalism data visualization infographic Antonio Farach sankey infografik 图表 ダイアグラム схема grafische Darstellung delineação 도표 diagramma infográfico">
            <a:extLst>
              <a:ext uri="{FF2B5EF4-FFF2-40B4-BE49-F238E27FC236}">
                <a16:creationId xmlns:a16="http://schemas.microsoft.com/office/drawing/2014/main" id="{B4DED0D6-F3AF-707A-0739-5BCB0B181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091" y="1853248"/>
            <a:ext cx="6978218" cy="452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417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068B882-4083-B207-6274-40989B8EF3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570" y="0"/>
            <a:ext cx="6976557" cy="697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769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E55A4F-A9BC-B4F6-8497-CBB5496886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Good luck! </a:t>
            </a:r>
            <a:r>
              <a:rPr lang="en-US" altLang="zh-TW">
                <a:sym typeface="Wingdings" panose="05000000000000000000" pitchFamily="2" charset="2"/>
              </a:rPr>
              <a:t></a:t>
            </a:r>
            <a:endParaRPr lang="zh-HK" altLang="en-US" dirty="0"/>
          </a:p>
        </p:txBody>
      </p:sp>
      <p:pic>
        <p:nvPicPr>
          <p:cNvPr id="6" name="音訊 5">
            <a:hlinkClick r:id="" action="ppaction://media"/>
            <a:extLst>
              <a:ext uri="{FF2B5EF4-FFF2-40B4-BE49-F238E27FC236}">
                <a16:creationId xmlns:a16="http://schemas.microsoft.com/office/drawing/2014/main" id="{9709D5FC-79F3-2BE3-D43D-ED4C39A266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706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42"/>
    </mc:Choice>
    <mc:Fallback xmlns="">
      <p:transition spd="slow" advTm="10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12.7|9.8|2.8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0.8|5.2|6|7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">
  <a:themeElements>
    <a:clrScheme name="紅色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離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離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5095</TotalTime>
  <Words>534</Words>
  <Application>Microsoft Office PowerPoint</Application>
  <PresentationFormat>Widescreen</PresentationFormat>
  <Paragraphs>96</Paragraphs>
  <Slides>24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TwitterChirp</vt:lpstr>
      <vt:lpstr>Arial</vt:lpstr>
      <vt:lpstr>Calibri</vt:lpstr>
      <vt:lpstr>Century Gothic</vt:lpstr>
      <vt:lpstr>Courier New</vt:lpstr>
      <vt:lpstr>Wingdings 3</vt:lpstr>
      <vt:lpstr>離子</vt:lpstr>
      <vt:lpstr>LING 194 Week 6 Preparations (2):  Presentation graphics</vt:lpstr>
      <vt:lpstr>You made it so far!</vt:lpstr>
      <vt:lpstr>ggplot themes</vt:lpstr>
      <vt:lpstr>What do themes control?</vt:lpstr>
      <vt:lpstr>Default themes</vt:lpstr>
      <vt:lpstr>Other themes</vt:lpstr>
      <vt:lpstr>Setting text style</vt:lpstr>
      <vt:lpstr>Setting line style</vt:lpstr>
      <vt:lpstr>Hiding things</vt:lpstr>
      <vt:lpstr>Text annotations</vt:lpstr>
      <vt:lpstr>Telling a story with data</vt:lpstr>
      <vt:lpstr>Geoms for adding text annotations</vt:lpstr>
      <vt:lpstr>Geoms for highlighting parts of the graph</vt:lpstr>
      <vt:lpstr>Relationships between graphs</vt:lpstr>
      <vt:lpstr>facet_grid()</vt:lpstr>
      <vt:lpstr>Patchwork</vt:lpstr>
      <vt:lpstr>SVG export</vt:lpstr>
      <vt:lpstr>Saving and editing as SVG</vt:lpstr>
      <vt:lpstr>hjust and vjust with words</vt:lpstr>
      <vt:lpstr>Using data to tell a story</vt:lpstr>
      <vt:lpstr>What story was WEB Du Bois trying to tell?</vt:lpstr>
      <vt:lpstr>What story do you see here?</vt:lpstr>
      <vt:lpstr>PowerPoint Presentation</vt:lpstr>
      <vt:lpstr>Good luck!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194 Week 4 Preparations (2):  Location charts and bar charts</dc:title>
  <dc:creator>Ryan Lai</dc:creator>
  <cp:lastModifiedBy>Ryan Lai</cp:lastModifiedBy>
  <cp:revision>84</cp:revision>
  <dcterms:created xsi:type="dcterms:W3CDTF">2023-07-09T06:28:52Z</dcterms:created>
  <dcterms:modified xsi:type="dcterms:W3CDTF">2023-08-04T02:12:35Z</dcterms:modified>
</cp:coreProperties>
</file>