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notesMasterIdLst>
    <p:notesMasterId r:id="rId39"/>
  </p:notesMasterIdLst>
  <p:handoutMasterIdLst>
    <p:handoutMasterId r:id="rId40"/>
  </p:handoutMasterIdLst>
  <p:sldIdLst>
    <p:sldId id="256" r:id="rId2"/>
    <p:sldId id="314" r:id="rId3"/>
    <p:sldId id="317" r:id="rId4"/>
    <p:sldId id="318" r:id="rId5"/>
    <p:sldId id="322" r:id="rId6"/>
    <p:sldId id="323" r:id="rId7"/>
    <p:sldId id="319" r:id="rId8"/>
    <p:sldId id="324" r:id="rId9"/>
    <p:sldId id="325" r:id="rId10"/>
    <p:sldId id="340" r:id="rId11"/>
    <p:sldId id="320" r:id="rId12"/>
    <p:sldId id="326" r:id="rId13"/>
    <p:sldId id="327" r:id="rId14"/>
    <p:sldId id="341" r:id="rId15"/>
    <p:sldId id="389" r:id="rId16"/>
    <p:sldId id="388" r:id="rId17"/>
    <p:sldId id="390" r:id="rId18"/>
    <p:sldId id="377" r:id="rId19"/>
    <p:sldId id="378" r:id="rId20"/>
    <p:sldId id="384" r:id="rId21"/>
    <p:sldId id="373" r:id="rId22"/>
    <p:sldId id="375" r:id="rId23"/>
    <p:sldId id="374" r:id="rId24"/>
    <p:sldId id="346" r:id="rId25"/>
    <p:sldId id="376" r:id="rId26"/>
    <p:sldId id="370" r:id="rId27"/>
    <p:sldId id="348" r:id="rId28"/>
    <p:sldId id="372" r:id="rId29"/>
    <p:sldId id="379" r:id="rId30"/>
    <p:sldId id="380" r:id="rId31"/>
    <p:sldId id="381" r:id="rId32"/>
    <p:sldId id="371" r:id="rId33"/>
    <p:sldId id="383" r:id="rId34"/>
    <p:sldId id="385" r:id="rId35"/>
    <p:sldId id="387" r:id="rId36"/>
    <p:sldId id="382" r:id="rId37"/>
    <p:sldId id="386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3784" autoAdjust="0"/>
  </p:normalViewPr>
  <p:slideViewPr>
    <p:cSldViewPr snapToGrid="0">
      <p:cViewPr varScale="1">
        <p:scale>
          <a:sx n="67" d="100"/>
          <a:sy n="67" d="100"/>
        </p:scale>
        <p:origin x="59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4" d="100"/>
          <a:sy n="104" d="100"/>
        </p:scale>
        <p:origin x="460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B08426-D380-4BA2-A337-A9D04022DDD9}" type="doc">
      <dgm:prSet loTypeId="urn:microsoft.com/office/officeart/2005/8/layout/hProcess4" loCatId="process" qsTypeId="urn:microsoft.com/office/officeart/2005/8/quickstyle/simple2" qsCatId="simple" csTypeId="urn:microsoft.com/office/officeart/2005/8/colors/accent1_2" csCatId="accent1" phldr="1"/>
      <dgm:spPr/>
    </dgm:pt>
    <dgm:pt modelId="{2D6EC5BB-D6CE-4AAA-A90D-65E278532FBB}">
      <dgm:prSet phldrT="[文字]"/>
      <dgm:spPr/>
      <dgm:t>
        <a:bodyPr/>
        <a:lstStyle/>
        <a:p>
          <a:r>
            <a:rPr lang="en-US" altLang="zh-TW" dirty="0"/>
            <a:t>Priming</a:t>
          </a:r>
          <a:endParaRPr lang="zh-TW" altLang="en-US" dirty="0"/>
        </a:p>
      </dgm:t>
    </dgm:pt>
    <dgm:pt modelId="{5AD7CD35-E0B3-4D2D-8F83-5412C871CA06}" type="parTrans" cxnId="{EAE3AB0E-1435-4EF6-BA1F-FE3C97E8960B}">
      <dgm:prSet/>
      <dgm:spPr/>
      <dgm:t>
        <a:bodyPr/>
        <a:lstStyle/>
        <a:p>
          <a:endParaRPr lang="zh-TW" altLang="en-US"/>
        </a:p>
      </dgm:t>
    </dgm:pt>
    <dgm:pt modelId="{66070570-63D9-4925-AC40-A5FD760C1938}" type="sibTrans" cxnId="{EAE3AB0E-1435-4EF6-BA1F-FE3C97E8960B}">
      <dgm:prSet/>
      <dgm:spPr/>
      <dgm:t>
        <a:bodyPr/>
        <a:lstStyle/>
        <a:p>
          <a:endParaRPr lang="zh-TW" altLang="en-US"/>
        </a:p>
      </dgm:t>
    </dgm:pt>
    <dgm:pt modelId="{B9B441DC-6AF0-4E1D-9968-CFF10D9DD45E}">
      <dgm:prSet phldrT="[文字]"/>
      <dgm:spPr/>
      <dgm:t>
        <a:bodyPr/>
        <a:lstStyle/>
        <a:p>
          <a:r>
            <a:rPr lang="en-US" altLang="zh-TW" dirty="0"/>
            <a:t>Reproduction</a:t>
          </a:r>
          <a:endParaRPr lang="zh-TW" altLang="en-US" dirty="0"/>
        </a:p>
      </dgm:t>
    </dgm:pt>
    <dgm:pt modelId="{9B94A1F2-5354-4C4A-A0A4-76E8DABFB31A}" type="parTrans" cxnId="{634EB9F6-9C2E-4783-81E2-6A24B66FDA80}">
      <dgm:prSet/>
      <dgm:spPr/>
      <dgm:t>
        <a:bodyPr/>
        <a:lstStyle/>
        <a:p>
          <a:endParaRPr lang="zh-TW" altLang="en-US"/>
        </a:p>
      </dgm:t>
    </dgm:pt>
    <dgm:pt modelId="{166E6F6E-3984-429A-BB29-6FE281231C85}" type="sibTrans" cxnId="{634EB9F6-9C2E-4783-81E2-6A24B66FDA80}">
      <dgm:prSet/>
      <dgm:spPr/>
      <dgm:t>
        <a:bodyPr/>
        <a:lstStyle/>
        <a:p>
          <a:endParaRPr lang="zh-TW" altLang="en-US"/>
        </a:p>
      </dgm:t>
    </dgm:pt>
    <dgm:pt modelId="{2F3B06F2-20E4-44A9-8F6B-4169E4B5B664}">
      <dgm:prSet phldrT="[文字]"/>
      <dgm:spPr/>
      <dgm:t>
        <a:bodyPr/>
        <a:lstStyle/>
        <a:p>
          <a:r>
            <a:rPr lang="en-US" altLang="zh-TW" dirty="0"/>
            <a:t>Resonance</a:t>
          </a:r>
          <a:endParaRPr lang="zh-TW" altLang="en-US" dirty="0"/>
        </a:p>
      </dgm:t>
    </dgm:pt>
    <dgm:pt modelId="{A1435636-29DF-4C86-BA3A-BE955909E605}" type="parTrans" cxnId="{54E614F7-92DF-4863-9D86-0D68A3E7266B}">
      <dgm:prSet/>
      <dgm:spPr/>
      <dgm:t>
        <a:bodyPr/>
        <a:lstStyle/>
        <a:p>
          <a:endParaRPr lang="zh-TW" altLang="en-US"/>
        </a:p>
      </dgm:t>
    </dgm:pt>
    <dgm:pt modelId="{06CD6869-6565-4FA7-A563-52A7CCC888D7}" type="sibTrans" cxnId="{54E614F7-92DF-4863-9D86-0D68A3E7266B}">
      <dgm:prSet/>
      <dgm:spPr/>
      <dgm:t>
        <a:bodyPr/>
        <a:lstStyle/>
        <a:p>
          <a:endParaRPr lang="zh-TW" altLang="en-US"/>
        </a:p>
      </dgm:t>
    </dgm:pt>
    <dgm:pt modelId="{0D530060-F73B-496E-ACFD-D98D00212952}">
      <dgm:prSet phldrT="[文字]"/>
      <dgm:spPr/>
      <dgm:t>
        <a:bodyPr/>
        <a:lstStyle/>
        <a:p>
          <a:r>
            <a:rPr lang="en-US" altLang="zh-TW" dirty="0"/>
            <a:t>Hearing a structure once activates that structure in your mind.</a:t>
          </a:r>
          <a:endParaRPr lang="zh-TW" altLang="en-US" dirty="0"/>
        </a:p>
      </dgm:t>
    </dgm:pt>
    <dgm:pt modelId="{0B76C2F2-B97E-40FE-83D9-8E30CE8F744D}" type="parTrans" cxnId="{6E55D235-FA44-4CEA-867D-8CE3F55139E0}">
      <dgm:prSet/>
      <dgm:spPr/>
      <dgm:t>
        <a:bodyPr/>
        <a:lstStyle/>
        <a:p>
          <a:endParaRPr lang="zh-TW" altLang="en-US"/>
        </a:p>
      </dgm:t>
    </dgm:pt>
    <dgm:pt modelId="{CA344E02-EB00-4680-96AC-A4377592CE77}" type="sibTrans" cxnId="{6E55D235-FA44-4CEA-867D-8CE3F55139E0}">
      <dgm:prSet/>
      <dgm:spPr/>
      <dgm:t>
        <a:bodyPr/>
        <a:lstStyle/>
        <a:p>
          <a:endParaRPr lang="zh-TW" altLang="en-US"/>
        </a:p>
      </dgm:t>
    </dgm:pt>
    <dgm:pt modelId="{F09BCC3E-7183-4377-B862-61136915E63A}">
      <dgm:prSet phldrT="[文字]"/>
      <dgm:spPr/>
      <dgm:t>
        <a:bodyPr/>
        <a:lstStyle/>
        <a:p>
          <a:r>
            <a:rPr lang="en-US" altLang="zh-TW" dirty="0"/>
            <a:t>When producing language, you reproduce that structure in your own production.</a:t>
          </a:r>
          <a:endParaRPr lang="zh-TW" altLang="en-US" dirty="0"/>
        </a:p>
      </dgm:t>
    </dgm:pt>
    <dgm:pt modelId="{2A0559E6-6569-457B-9089-E26565FF0F0C}" type="parTrans" cxnId="{B61ABBF1-6E3B-4496-8844-307EF3CE186D}">
      <dgm:prSet/>
      <dgm:spPr/>
      <dgm:t>
        <a:bodyPr/>
        <a:lstStyle/>
        <a:p>
          <a:endParaRPr lang="zh-TW" altLang="en-US"/>
        </a:p>
      </dgm:t>
    </dgm:pt>
    <dgm:pt modelId="{5FA2BB39-CEAC-428F-A85F-A99AAB36407D}" type="sibTrans" cxnId="{B61ABBF1-6E3B-4496-8844-307EF3CE186D}">
      <dgm:prSet/>
      <dgm:spPr/>
      <dgm:t>
        <a:bodyPr/>
        <a:lstStyle/>
        <a:p>
          <a:endParaRPr lang="zh-TW" altLang="en-US"/>
        </a:p>
      </dgm:t>
    </dgm:pt>
    <dgm:pt modelId="{084C1BD6-BE05-41D7-B3CD-ECEC1053A507}">
      <dgm:prSet phldrT="[文字]"/>
      <dgm:spPr/>
      <dgm:t>
        <a:bodyPr/>
        <a:lstStyle/>
        <a:p>
          <a:r>
            <a:rPr lang="en-US" altLang="zh-TW" dirty="0"/>
            <a:t>By producing a new utterance with a similar structure, you resonate with the previous utterance.</a:t>
          </a:r>
          <a:endParaRPr lang="zh-TW" altLang="en-US" dirty="0"/>
        </a:p>
      </dgm:t>
    </dgm:pt>
    <dgm:pt modelId="{9F75D5F7-63F2-46F0-9E30-01586588CE34}" type="parTrans" cxnId="{3EE49CC3-B564-4E7D-A746-16A1D62C0E3C}">
      <dgm:prSet/>
      <dgm:spPr/>
      <dgm:t>
        <a:bodyPr/>
        <a:lstStyle/>
        <a:p>
          <a:endParaRPr lang="zh-TW" altLang="en-US"/>
        </a:p>
      </dgm:t>
    </dgm:pt>
    <dgm:pt modelId="{AA7FDF1E-7805-446A-8B28-08E6F65908CB}" type="sibTrans" cxnId="{3EE49CC3-B564-4E7D-A746-16A1D62C0E3C}">
      <dgm:prSet/>
      <dgm:spPr/>
      <dgm:t>
        <a:bodyPr/>
        <a:lstStyle/>
        <a:p>
          <a:endParaRPr lang="zh-TW" altLang="en-US"/>
        </a:p>
      </dgm:t>
    </dgm:pt>
    <dgm:pt modelId="{56C9D79A-339D-4542-A9E4-C3E873AA4BB0}" type="pres">
      <dgm:prSet presAssocID="{74B08426-D380-4BA2-A337-A9D04022DDD9}" presName="Name0" presStyleCnt="0">
        <dgm:presLayoutVars>
          <dgm:dir/>
          <dgm:animLvl val="lvl"/>
          <dgm:resizeHandles val="exact"/>
        </dgm:presLayoutVars>
      </dgm:prSet>
      <dgm:spPr/>
    </dgm:pt>
    <dgm:pt modelId="{8B47A579-DB6C-41FD-9F4A-A37E5456A279}" type="pres">
      <dgm:prSet presAssocID="{74B08426-D380-4BA2-A337-A9D04022DDD9}" presName="tSp" presStyleCnt="0"/>
      <dgm:spPr/>
    </dgm:pt>
    <dgm:pt modelId="{EDA686DA-B972-4D60-8ECD-6D3A892E0021}" type="pres">
      <dgm:prSet presAssocID="{74B08426-D380-4BA2-A337-A9D04022DDD9}" presName="bSp" presStyleCnt="0"/>
      <dgm:spPr/>
    </dgm:pt>
    <dgm:pt modelId="{912B8047-179C-4C22-9A97-E5D6CD409E76}" type="pres">
      <dgm:prSet presAssocID="{74B08426-D380-4BA2-A337-A9D04022DDD9}" presName="process" presStyleCnt="0"/>
      <dgm:spPr/>
    </dgm:pt>
    <dgm:pt modelId="{C02F414B-9F35-4F55-A44C-DB5DF0097C4C}" type="pres">
      <dgm:prSet presAssocID="{2D6EC5BB-D6CE-4AAA-A90D-65E278532FBB}" presName="composite1" presStyleCnt="0"/>
      <dgm:spPr/>
    </dgm:pt>
    <dgm:pt modelId="{1861E2D9-7751-4399-A058-143C96606F76}" type="pres">
      <dgm:prSet presAssocID="{2D6EC5BB-D6CE-4AAA-A90D-65E278532FBB}" presName="dummyNode1" presStyleLbl="node1" presStyleIdx="0" presStyleCnt="3"/>
      <dgm:spPr/>
    </dgm:pt>
    <dgm:pt modelId="{9E4A32AC-AD90-4056-AF53-F4405B622AAC}" type="pres">
      <dgm:prSet presAssocID="{2D6EC5BB-D6CE-4AAA-A90D-65E278532FBB}" presName="childNode1" presStyleLbl="bgAcc1" presStyleIdx="0" presStyleCnt="3">
        <dgm:presLayoutVars>
          <dgm:bulletEnabled val="1"/>
        </dgm:presLayoutVars>
      </dgm:prSet>
      <dgm:spPr/>
    </dgm:pt>
    <dgm:pt modelId="{26C21745-B088-460A-BF75-0CA7931E6172}" type="pres">
      <dgm:prSet presAssocID="{2D6EC5BB-D6CE-4AAA-A90D-65E278532FBB}" presName="childNode1tx" presStyleLbl="bgAcc1" presStyleIdx="0" presStyleCnt="3">
        <dgm:presLayoutVars>
          <dgm:bulletEnabled val="1"/>
        </dgm:presLayoutVars>
      </dgm:prSet>
      <dgm:spPr/>
    </dgm:pt>
    <dgm:pt modelId="{B86BE467-AB59-4EC0-86E8-719C22CA5675}" type="pres">
      <dgm:prSet presAssocID="{2D6EC5BB-D6CE-4AAA-A90D-65E278532FBB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86AED45D-001B-4E20-8DE0-E38C787DD06B}" type="pres">
      <dgm:prSet presAssocID="{2D6EC5BB-D6CE-4AAA-A90D-65E278532FBB}" presName="connSite1" presStyleCnt="0"/>
      <dgm:spPr/>
    </dgm:pt>
    <dgm:pt modelId="{D262BC49-3482-4658-86C2-A8016426DBB8}" type="pres">
      <dgm:prSet presAssocID="{66070570-63D9-4925-AC40-A5FD760C1938}" presName="Name9" presStyleLbl="sibTrans2D1" presStyleIdx="0" presStyleCnt="2"/>
      <dgm:spPr/>
    </dgm:pt>
    <dgm:pt modelId="{4FEA6EEE-AF6B-41F7-9450-9FE6696C3102}" type="pres">
      <dgm:prSet presAssocID="{B9B441DC-6AF0-4E1D-9968-CFF10D9DD45E}" presName="composite2" presStyleCnt="0"/>
      <dgm:spPr/>
    </dgm:pt>
    <dgm:pt modelId="{326C50DB-1313-4EFD-9124-189251664CCD}" type="pres">
      <dgm:prSet presAssocID="{B9B441DC-6AF0-4E1D-9968-CFF10D9DD45E}" presName="dummyNode2" presStyleLbl="node1" presStyleIdx="0" presStyleCnt="3"/>
      <dgm:spPr/>
    </dgm:pt>
    <dgm:pt modelId="{89BDD044-B135-4A39-AAC3-A59F63F4A57E}" type="pres">
      <dgm:prSet presAssocID="{B9B441DC-6AF0-4E1D-9968-CFF10D9DD45E}" presName="childNode2" presStyleLbl="bgAcc1" presStyleIdx="1" presStyleCnt="3">
        <dgm:presLayoutVars>
          <dgm:bulletEnabled val="1"/>
        </dgm:presLayoutVars>
      </dgm:prSet>
      <dgm:spPr/>
    </dgm:pt>
    <dgm:pt modelId="{5D677B84-0E08-4FEC-A1D9-48AD4AC1D1C5}" type="pres">
      <dgm:prSet presAssocID="{B9B441DC-6AF0-4E1D-9968-CFF10D9DD45E}" presName="childNode2tx" presStyleLbl="bgAcc1" presStyleIdx="1" presStyleCnt="3">
        <dgm:presLayoutVars>
          <dgm:bulletEnabled val="1"/>
        </dgm:presLayoutVars>
      </dgm:prSet>
      <dgm:spPr/>
    </dgm:pt>
    <dgm:pt modelId="{1F7EEC9E-5710-4878-975A-79E640DE0EBA}" type="pres">
      <dgm:prSet presAssocID="{B9B441DC-6AF0-4E1D-9968-CFF10D9DD45E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BA9880FF-2180-40C6-9FFB-5FDDA3A2DFB2}" type="pres">
      <dgm:prSet presAssocID="{B9B441DC-6AF0-4E1D-9968-CFF10D9DD45E}" presName="connSite2" presStyleCnt="0"/>
      <dgm:spPr/>
    </dgm:pt>
    <dgm:pt modelId="{E9F427B1-4043-407E-BB5B-5B58BBF25D2B}" type="pres">
      <dgm:prSet presAssocID="{166E6F6E-3984-429A-BB29-6FE281231C85}" presName="Name18" presStyleLbl="sibTrans2D1" presStyleIdx="1" presStyleCnt="2"/>
      <dgm:spPr/>
    </dgm:pt>
    <dgm:pt modelId="{665FC36C-0C02-4F3D-AADC-AD9224F0F6C1}" type="pres">
      <dgm:prSet presAssocID="{2F3B06F2-20E4-44A9-8F6B-4169E4B5B664}" presName="composite1" presStyleCnt="0"/>
      <dgm:spPr/>
    </dgm:pt>
    <dgm:pt modelId="{22A58DB4-3BF6-4D44-B4E3-F523F83AFEFE}" type="pres">
      <dgm:prSet presAssocID="{2F3B06F2-20E4-44A9-8F6B-4169E4B5B664}" presName="dummyNode1" presStyleLbl="node1" presStyleIdx="1" presStyleCnt="3"/>
      <dgm:spPr/>
    </dgm:pt>
    <dgm:pt modelId="{6DCBE1DD-D899-4427-AD2D-2D6BCAD662D5}" type="pres">
      <dgm:prSet presAssocID="{2F3B06F2-20E4-44A9-8F6B-4169E4B5B664}" presName="childNode1" presStyleLbl="bgAcc1" presStyleIdx="2" presStyleCnt="3">
        <dgm:presLayoutVars>
          <dgm:bulletEnabled val="1"/>
        </dgm:presLayoutVars>
      </dgm:prSet>
      <dgm:spPr/>
    </dgm:pt>
    <dgm:pt modelId="{58A85E3A-4E56-4B99-AC87-56E39B434C04}" type="pres">
      <dgm:prSet presAssocID="{2F3B06F2-20E4-44A9-8F6B-4169E4B5B664}" presName="childNode1tx" presStyleLbl="bgAcc1" presStyleIdx="2" presStyleCnt="3">
        <dgm:presLayoutVars>
          <dgm:bulletEnabled val="1"/>
        </dgm:presLayoutVars>
      </dgm:prSet>
      <dgm:spPr/>
    </dgm:pt>
    <dgm:pt modelId="{069BA14F-C692-4008-B08D-A043D28F2B6E}" type="pres">
      <dgm:prSet presAssocID="{2F3B06F2-20E4-44A9-8F6B-4169E4B5B664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6DD75EA0-7B90-4C08-B13A-FAA636AE37D3}" type="pres">
      <dgm:prSet presAssocID="{2F3B06F2-20E4-44A9-8F6B-4169E4B5B664}" presName="connSite1" presStyleCnt="0"/>
      <dgm:spPr/>
    </dgm:pt>
  </dgm:ptLst>
  <dgm:cxnLst>
    <dgm:cxn modelId="{3CFB9107-47D3-4085-9314-88E0B9920820}" type="presOf" srcId="{084C1BD6-BE05-41D7-B3CD-ECEC1053A507}" destId="{6DCBE1DD-D899-4427-AD2D-2D6BCAD662D5}" srcOrd="0" destOrd="0" presId="urn:microsoft.com/office/officeart/2005/8/layout/hProcess4"/>
    <dgm:cxn modelId="{FBA9030C-15A2-4799-AA8B-CA32E4C9145D}" type="presOf" srcId="{F09BCC3E-7183-4377-B862-61136915E63A}" destId="{5D677B84-0E08-4FEC-A1D9-48AD4AC1D1C5}" srcOrd="1" destOrd="0" presId="urn:microsoft.com/office/officeart/2005/8/layout/hProcess4"/>
    <dgm:cxn modelId="{EAE3AB0E-1435-4EF6-BA1F-FE3C97E8960B}" srcId="{74B08426-D380-4BA2-A337-A9D04022DDD9}" destId="{2D6EC5BB-D6CE-4AAA-A90D-65E278532FBB}" srcOrd="0" destOrd="0" parTransId="{5AD7CD35-E0B3-4D2D-8F83-5412C871CA06}" sibTransId="{66070570-63D9-4925-AC40-A5FD760C1938}"/>
    <dgm:cxn modelId="{86ECED10-3B6A-4F9C-BAED-59320C43C22E}" type="presOf" srcId="{0D530060-F73B-496E-ACFD-D98D00212952}" destId="{26C21745-B088-460A-BF75-0CA7931E6172}" srcOrd="1" destOrd="0" presId="urn:microsoft.com/office/officeart/2005/8/layout/hProcess4"/>
    <dgm:cxn modelId="{53D6661B-A17C-45B4-8E8F-E36FB7F9F5C6}" type="presOf" srcId="{F09BCC3E-7183-4377-B862-61136915E63A}" destId="{89BDD044-B135-4A39-AAC3-A59F63F4A57E}" srcOrd="0" destOrd="0" presId="urn:microsoft.com/office/officeart/2005/8/layout/hProcess4"/>
    <dgm:cxn modelId="{6E55D235-FA44-4CEA-867D-8CE3F55139E0}" srcId="{2D6EC5BB-D6CE-4AAA-A90D-65E278532FBB}" destId="{0D530060-F73B-496E-ACFD-D98D00212952}" srcOrd="0" destOrd="0" parTransId="{0B76C2F2-B97E-40FE-83D9-8E30CE8F744D}" sibTransId="{CA344E02-EB00-4680-96AC-A4377592CE77}"/>
    <dgm:cxn modelId="{C8DBE344-B474-478B-8B18-36911E9DD551}" type="presOf" srcId="{74B08426-D380-4BA2-A337-A9D04022DDD9}" destId="{56C9D79A-339D-4542-A9E4-C3E873AA4BB0}" srcOrd="0" destOrd="0" presId="urn:microsoft.com/office/officeart/2005/8/layout/hProcess4"/>
    <dgm:cxn modelId="{E3183E86-EA8B-45F8-9DA8-275257012C51}" type="presOf" srcId="{2D6EC5BB-D6CE-4AAA-A90D-65E278532FBB}" destId="{B86BE467-AB59-4EC0-86E8-719C22CA5675}" srcOrd="0" destOrd="0" presId="urn:microsoft.com/office/officeart/2005/8/layout/hProcess4"/>
    <dgm:cxn modelId="{1069A9A5-3016-40B8-866F-39CA66DA1515}" type="presOf" srcId="{66070570-63D9-4925-AC40-A5FD760C1938}" destId="{D262BC49-3482-4658-86C2-A8016426DBB8}" srcOrd="0" destOrd="0" presId="urn:microsoft.com/office/officeart/2005/8/layout/hProcess4"/>
    <dgm:cxn modelId="{3EE49CC3-B564-4E7D-A746-16A1D62C0E3C}" srcId="{2F3B06F2-20E4-44A9-8F6B-4169E4B5B664}" destId="{084C1BD6-BE05-41D7-B3CD-ECEC1053A507}" srcOrd="0" destOrd="0" parTransId="{9F75D5F7-63F2-46F0-9E30-01586588CE34}" sibTransId="{AA7FDF1E-7805-446A-8B28-08E6F65908CB}"/>
    <dgm:cxn modelId="{B0F283C7-2727-4A29-92BC-5A9D6C9E0D49}" type="presOf" srcId="{B9B441DC-6AF0-4E1D-9968-CFF10D9DD45E}" destId="{1F7EEC9E-5710-4878-975A-79E640DE0EBA}" srcOrd="0" destOrd="0" presId="urn:microsoft.com/office/officeart/2005/8/layout/hProcess4"/>
    <dgm:cxn modelId="{0F8B09D7-D63E-4A32-8D1E-7ECC93626FBC}" type="presOf" srcId="{166E6F6E-3984-429A-BB29-6FE281231C85}" destId="{E9F427B1-4043-407E-BB5B-5B58BBF25D2B}" srcOrd="0" destOrd="0" presId="urn:microsoft.com/office/officeart/2005/8/layout/hProcess4"/>
    <dgm:cxn modelId="{030A68EC-8DA8-4339-B855-66FA36006E1F}" type="presOf" srcId="{0D530060-F73B-496E-ACFD-D98D00212952}" destId="{9E4A32AC-AD90-4056-AF53-F4405B622AAC}" srcOrd="0" destOrd="0" presId="urn:microsoft.com/office/officeart/2005/8/layout/hProcess4"/>
    <dgm:cxn modelId="{B61ABBF1-6E3B-4496-8844-307EF3CE186D}" srcId="{B9B441DC-6AF0-4E1D-9968-CFF10D9DD45E}" destId="{F09BCC3E-7183-4377-B862-61136915E63A}" srcOrd="0" destOrd="0" parTransId="{2A0559E6-6569-457B-9089-E26565FF0F0C}" sibTransId="{5FA2BB39-CEAC-428F-A85F-A99AAB36407D}"/>
    <dgm:cxn modelId="{EA53D7F2-2859-4D0F-BFEC-2CC0AEEC7F8C}" type="presOf" srcId="{084C1BD6-BE05-41D7-B3CD-ECEC1053A507}" destId="{58A85E3A-4E56-4B99-AC87-56E39B434C04}" srcOrd="1" destOrd="0" presId="urn:microsoft.com/office/officeart/2005/8/layout/hProcess4"/>
    <dgm:cxn modelId="{634EB9F6-9C2E-4783-81E2-6A24B66FDA80}" srcId="{74B08426-D380-4BA2-A337-A9D04022DDD9}" destId="{B9B441DC-6AF0-4E1D-9968-CFF10D9DD45E}" srcOrd="1" destOrd="0" parTransId="{9B94A1F2-5354-4C4A-A0A4-76E8DABFB31A}" sibTransId="{166E6F6E-3984-429A-BB29-6FE281231C85}"/>
    <dgm:cxn modelId="{7294C9F6-EBF8-4874-AEE0-412C616CD229}" type="presOf" srcId="{2F3B06F2-20E4-44A9-8F6B-4169E4B5B664}" destId="{069BA14F-C692-4008-B08D-A043D28F2B6E}" srcOrd="0" destOrd="0" presId="urn:microsoft.com/office/officeart/2005/8/layout/hProcess4"/>
    <dgm:cxn modelId="{54E614F7-92DF-4863-9D86-0D68A3E7266B}" srcId="{74B08426-D380-4BA2-A337-A9D04022DDD9}" destId="{2F3B06F2-20E4-44A9-8F6B-4169E4B5B664}" srcOrd="2" destOrd="0" parTransId="{A1435636-29DF-4C86-BA3A-BE955909E605}" sibTransId="{06CD6869-6565-4FA7-A563-52A7CCC888D7}"/>
    <dgm:cxn modelId="{1095D1C5-0C5B-4D35-8C39-9B4BA5F510A6}" type="presParOf" srcId="{56C9D79A-339D-4542-A9E4-C3E873AA4BB0}" destId="{8B47A579-DB6C-41FD-9F4A-A37E5456A279}" srcOrd="0" destOrd="0" presId="urn:microsoft.com/office/officeart/2005/8/layout/hProcess4"/>
    <dgm:cxn modelId="{609EEDCB-03C4-4478-8943-53BA7B9AC569}" type="presParOf" srcId="{56C9D79A-339D-4542-A9E4-C3E873AA4BB0}" destId="{EDA686DA-B972-4D60-8ECD-6D3A892E0021}" srcOrd="1" destOrd="0" presId="urn:microsoft.com/office/officeart/2005/8/layout/hProcess4"/>
    <dgm:cxn modelId="{CF35F33B-624B-4CEA-9925-93605987890B}" type="presParOf" srcId="{56C9D79A-339D-4542-A9E4-C3E873AA4BB0}" destId="{912B8047-179C-4C22-9A97-E5D6CD409E76}" srcOrd="2" destOrd="0" presId="urn:microsoft.com/office/officeart/2005/8/layout/hProcess4"/>
    <dgm:cxn modelId="{5E722581-88FF-441B-956D-225383F2992C}" type="presParOf" srcId="{912B8047-179C-4C22-9A97-E5D6CD409E76}" destId="{C02F414B-9F35-4F55-A44C-DB5DF0097C4C}" srcOrd="0" destOrd="0" presId="urn:microsoft.com/office/officeart/2005/8/layout/hProcess4"/>
    <dgm:cxn modelId="{F31DD886-3C08-4E9F-A89C-01D54232A744}" type="presParOf" srcId="{C02F414B-9F35-4F55-A44C-DB5DF0097C4C}" destId="{1861E2D9-7751-4399-A058-143C96606F76}" srcOrd="0" destOrd="0" presId="urn:microsoft.com/office/officeart/2005/8/layout/hProcess4"/>
    <dgm:cxn modelId="{D21F91D9-459B-4BDA-A1EF-1D56CACE21E8}" type="presParOf" srcId="{C02F414B-9F35-4F55-A44C-DB5DF0097C4C}" destId="{9E4A32AC-AD90-4056-AF53-F4405B622AAC}" srcOrd="1" destOrd="0" presId="urn:microsoft.com/office/officeart/2005/8/layout/hProcess4"/>
    <dgm:cxn modelId="{7B6C038F-7C9B-47F3-9F06-CD3F325AEC95}" type="presParOf" srcId="{C02F414B-9F35-4F55-A44C-DB5DF0097C4C}" destId="{26C21745-B088-460A-BF75-0CA7931E6172}" srcOrd="2" destOrd="0" presId="urn:microsoft.com/office/officeart/2005/8/layout/hProcess4"/>
    <dgm:cxn modelId="{D1E44D7C-492F-4A7E-A3A8-0FD16037B454}" type="presParOf" srcId="{C02F414B-9F35-4F55-A44C-DB5DF0097C4C}" destId="{B86BE467-AB59-4EC0-86E8-719C22CA5675}" srcOrd="3" destOrd="0" presId="urn:microsoft.com/office/officeart/2005/8/layout/hProcess4"/>
    <dgm:cxn modelId="{1C7B8D70-41A8-4C85-9AC8-5E2BA09A045C}" type="presParOf" srcId="{C02F414B-9F35-4F55-A44C-DB5DF0097C4C}" destId="{86AED45D-001B-4E20-8DE0-E38C787DD06B}" srcOrd="4" destOrd="0" presId="urn:microsoft.com/office/officeart/2005/8/layout/hProcess4"/>
    <dgm:cxn modelId="{586A74AA-8075-4D6B-81D0-98C1BB4409D2}" type="presParOf" srcId="{912B8047-179C-4C22-9A97-E5D6CD409E76}" destId="{D262BC49-3482-4658-86C2-A8016426DBB8}" srcOrd="1" destOrd="0" presId="urn:microsoft.com/office/officeart/2005/8/layout/hProcess4"/>
    <dgm:cxn modelId="{50A90DA8-2224-4FD3-9DCE-0F149E0A3629}" type="presParOf" srcId="{912B8047-179C-4C22-9A97-E5D6CD409E76}" destId="{4FEA6EEE-AF6B-41F7-9450-9FE6696C3102}" srcOrd="2" destOrd="0" presId="urn:microsoft.com/office/officeart/2005/8/layout/hProcess4"/>
    <dgm:cxn modelId="{D7EFF0EC-49BE-4EAA-B762-794604E91169}" type="presParOf" srcId="{4FEA6EEE-AF6B-41F7-9450-9FE6696C3102}" destId="{326C50DB-1313-4EFD-9124-189251664CCD}" srcOrd="0" destOrd="0" presId="urn:microsoft.com/office/officeart/2005/8/layout/hProcess4"/>
    <dgm:cxn modelId="{C723F60B-E909-4722-9C2D-B1AD687F9FFB}" type="presParOf" srcId="{4FEA6EEE-AF6B-41F7-9450-9FE6696C3102}" destId="{89BDD044-B135-4A39-AAC3-A59F63F4A57E}" srcOrd="1" destOrd="0" presId="urn:microsoft.com/office/officeart/2005/8/layout/hProcess4"/>
    <dgm:cxn modelId="{5746F9FC-4CF7-4ABC-917A-C401120E5137}" type="presParOf" srcId="{4FEA6EEE-AF6B-41F7-9450-9FE6696C3102}" destId="{5D677B84-0E08-4FEC-A1D9-48AD4AC1D1C5}" srcOrd="2" destOrd="0" presId="urn:microsoft.com/office/officeart/2005/8/layout/hProcess4"/>
    <dgm:cxn modelId="{535E3291-1BBA-41ED-88B9-2931A842EDF4}" type="presParOf" srcId="{4FEA6EEE-AF6B-41F7-9450-9FE6696C3102}" destId="{1F7EEC9E-5710-4878-975A-79E640DE0EBA}" srcOrd="3" destOrd="0" presId="urn:microsoft.com/office/officeart/2005/8/layout/hProcess4"/>
    <dgm:cxn modelId="{779416C8-13E0-4AFE-84BA-05B001BAF1BB}" type="presParOf" srcId="{4FEA6EEE-AF6B-41F7-9450-9FE6696C3102}" destId="{BA9880FF-2180-40C6-9FFB-5FDDA3A2DFB2}" srcOrd="4" destOrd="0" presId="urn:microsoft.com/office/officeart/2005/8/layout/hProcess4"/>
    <dgm:cxn modelId="{92099660-5EA4-4D38-8736-867597D5DF52}" type="presParOf" srcId="{912B8047-179C-4C22-9A97-E5D6CD409E76}" destId="{E9F427B1-4043-407E-BB5B-5B58BBF25D2B}" srcOrd="3" destOrd="0" presId="urn:microsoft.com/office/officeart/2005/8/layout/hProcess4"/>
    <dgm:cxn modelId="{1D439ECB-C491-4C8E-9329-3EA3DC622E80}" type="presParOf" srcId="{912B8047-179C-4C22-9A97-E5D6CD409E76}" destId="{665FC36C-0C02-4F3D-AADC-AD9224F0F6C1}" srcOrd="4" destOrd="0" presId="urn:microsoft.com/office/officeart/2005/8/layout/hProcess4"/>
    <dgm:cxn modelId="{8D511721-24A7-4D4A-A1E3-91DBD38CF431}" type="presParOf" srcId="{665FC36C-0C02-4F3D-AADC-AD9224F0F6C1}" destId="{22A58DB4-3BF6-4D44-B4E3-F523F83AFEFE}" srcOrd="0" destOrd="0" presId="urn:microsoft.com/office/officeart/2005/8/layout/hProcess4"/>
    <dgm:cxn modelId="{3133BC19-E563-47A9-9B69-3253C360BD48}" type="presParOf" srcId="{665FC36C-0C02-4F3D-AADC-AD9224F0F6C1}" destId="{6DCBE1DD-D899-4427-AD2D-2D6BCAD662D5}" srcOrd="1" destOrd="0" presId="urn:microsoft.com/office/officeart/2005/8/layout/hProcess4"/>
    <dgm:cxn modelId="{232FEA6C-B16A-44A5-BD86-376296182368}" type="presParOf" srcId="{665FC36C-0C02-4F3D-AADC-AD9224F0F6C1}" destId="{58A85E3A-4E56-4B99-AC87-56E39B434C04}" srcOrd="2" destOrd="0" presId="urn:microsoft.com/office/officeart/2005/8/layout/hProcess4"/>
    <dgm:cxn modelId="{6009604F-306C-48D7-9703-3FBD487FC68F}" type="presParOf" srcId="{665FC36C-0C02-4F3D-AADC-AD9224F0F6C1}" destId="{069BA14F-C692-4008-B08D-A043D28F2B6E}" srcOrd="3" destOrd="0" presId="urn:microsoft.com/office/officeart/2005/8/layout/hProcess4"/>
    <dgm:cxn modelId="{2B20F920-4B3E-4122-85C6-9EC050BA9FB8}" type="presParOf" srcId="{665FC36C-0C02-4F3D-AADC-AD9224F0F6C1}" destId="{6DD75EA0-7B90-4C08-B13A-FAA636AE37D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4EDDE6-3518-4434-AA07-430AB2BC738B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2B4CE8-C998-4FE4-8BD6-B1442B72696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>
              <a:solidFill>
                <a:schemeClr val="bg1"/>
              </a:solidFill>
              <a:highlight>
                <a:srgbClr val="000080"/>
              </a:highlight>
            </a:rPr>
            <a:t>They want to express a different opinion (stance differential)</a:t>
          </a:r>
          <a:endParaRPr lang="en-US" dirty="0">
            <a:solidFill>
              <a:schemeClr val="bg1"/>
            </a:solidFill>
            <a:highlight>
              <a:srgbClr val="000080"/>
            </a:highlight>
          </a:endParaRPr>
        </a:p>
      </dgm:t>
    </dgm:pt>
    <dgm:pt modelId="{931AFA37-38D7-4B20-9A9E-EE7C9D3D5E11}" type="parTrans" cxnId="{C0377504-886A-46F9-A62A-13399169EC81}">
      <dgm:prSet/>
      <dgm:spPr/>
      <dgm:t>
        <a:bodyPr/>
        <a:lstStyle/>
        <a:p>
          <a:endParaRPr lang="en-US"/>
        </a:p>
      </dgm:t>
    </dgm:pt>
    <dgm:pt modelId="{56039CDE-C949-4916-81B9-33BBB170E803}" type="sibTrans" cxnId="{C0377504-886A-46F9-A62A-13399169EC8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268A32-71C5-4177-9475-A991B50F966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>
              <a:solidFill>
                <a:schemeClr val="bg1"/>
              </a:solidFill>
              <a:highlight>
                <a:srgbClr val="008000"/>
              </a:highlight>
            </a:rPr>
            <a:t>They’re leaving out stuff that’s obvious and inferable (ellipsis)</a:t>
          </a:r>
          <a:endParaRPr lang="en-US" dirty="0">
            <a:solidFill>
              <a:schemeClr val="bg1"/>
            </a:solidFill>
            <a:highlight>
              <a:srgbClr val="008000"/>
            </a:highlight>
          </a:endParaRPr>
        </a:p>
      </dgm:t>
    </dgm:pt>
    <dgm:pt modelId="{D6091397-1752-460E-A9BE-86655AEEA693}" type="parTrans" cxnId="{7AAEF7DD-78D8-4FB1-B321-B1B853E7E750}">
      <dgm:prSet/>
      <dgm:spPr/>
      <dgm:t>
        <a:bodyPr/>
        <a:lstStyle/>
        <a:p>
          <a:endParaRPr lang="en-US"/>
        </a:p>
      </dgm:t>
    </dgm:pt>
    <dgm:pt modelId="{18025569-CBC4-4024-A32A-2CB5F8A01B09}" type="sibTrans" cxnId="{7AAEF7DD-78D8-4FB1-B321-B1B853E7E75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BD0CA7E-C735-46CA-8F55-45E35351AA1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/>
            <a:t>They’re leaving out </a:t>
          </a:r>
          <a:r>
            <a:rPr lang="en-US" b="0" i="1" dirty="0"/>
            <a:t>conjunctions</a:t>
          </a:r>
          <a:r>
            <a:rPr lang="en-US" b="0" i="0" dirty="0"/>
            <a:t> that no longer matter (next week)</a:t>
          </a:r>
          <a:endParaRPr lang="en-US" dirty="0"/>
        </a:p>
      </dgm:t>
    </dgm:pt>
    <dgm:pt modelId="{1805929C-37EF-451A-B3B1-EC91F8351AB2}" type="parTrans" cxnId="{75F183B2-D8B6-4ACD-818E-958BDE918444}">
      <dgm:prSet/>
      <dgm:spPr/>
      <dgm:t>
        <a:bodyPr/>
        <a:lstStyle/>
        <a:p>
          <a:endParaRPr lang="en-US"/>
        </a:p>
      </dgm:t>
    </dgm:pt>
    <dgm:pt modelId="{FE74D184-DB15-47E8-A27D-91AD7CA63527}" type="sibTrans" cxnId="{75F183B2-D8B6-4ACD-818E-958BDE91844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4E1875F-6CC3-4EA2-AA1C-56A78E903CF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… The possibilities are endless</a:t>
          </a:r>
        </a:p>
      </dgm:t>
    </dgm:pt>
    <dgm:pt modelId="{CFCF3A7F-6DC3-48E6-9074-C42F0EEF4D5B}" type="parTrans" cxnId="{91285472-B27B-40D1-8240-6B54604D90AD}">
      <dgm:prSet/>
      <dgm:spPr/>
      <dgm:t>
        <a:bodyPr/>
        <a:lstStyle/>
        <a:p>
          <a:endParaRPr lang="en-US"/>
        </a:p>
      </dgm:t>
    </dgm:pt>
    <dgm:pt modelId="{3B75C400-2E55-439A-AA07-F773B58B41E9}" type="sibTrans" cxnId="{91285472-B27B-40D1-8240-6B54604D90AD}">
      <dgm:prSet/>
      <dgm:spPr/>
      <dgm:t>
        <a:bodyPr/>
        <a:lstStyle/>
        <a:p>
          <a:endParaRPr lang="en-US"/>
        </a:p>
      </dgm:t>
    </dgm:pt>
    <dgm:pt modelId="{53439874-BA0A-4BD1-9003-84BE566529C6}" type="pres">
      <dgm:prSet presAssocID="{524EDDE6-3518-4434-AA07-430AB2BC738B}" presName="root" presStyleCnt="0">
        <dgm:presLayoutVars>
          <dgm:dir/>
          <dgm:resizeHandles val="exact"/>
        </dgm:presLayoutVars>
      </dgm:prSet>
      <dgm:spPr/>
    </dgm:pt>
    <dgm:pt modelId="{DB9E28A3-A8AE-420F-AC9C-8A34E43008FB}" type="pres">
      <dgm:prSet presAssocID="{524EDDE6-3518-4434-AA07-430AB2BC738B}" presName="container" presStyleCnt="0">
        <dgm:presLayoutVars>
          <dgm:dir/>
          <dgm:resizeHandles val="exact"/>
        </dgm:presLayoutVars>
      </dgm:prSet>
      <dgm:spPr/>
    </dgm:pt>
    <dgm:pt modelId="{E59E9662-383F-43F3-958E-A4CE038872B3}" type="pres">
      <dgm:prSet presAssocID="{852B4CE8-C998-4FE4-8BD6-B1442B726964}" presName="compNode" presStyleCnt="0"/>
      <dgm:spPr/>
    </dgm:pt>
    <dgm:pt modelId="{0B3F6983-E8FB-4AA7-9F59-D21DDF35DDDD}" type="pres">
      <dgm:prSet presAssocID="{852B4CE8-C998-4FE4-8BD6-B1442B726964}" presName="iconBgRect" presStyleLbl="bgShp" presStyleIdx="0" presStyleCnt="4"/>
      <dgm:spPr/>
    </dgm:pt>
    <dgm:pt modelId="{C202C5F6-0629-4CD3-B7EB-EDA612AD381C}" type="pres">
      <dgm:prSet presAssocID="{852B4CE8-C998-4FE4-8BD6-B1442B72696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問題"/>
        </a:ext>
      </dgm:extLst>
    </dgm:pt>
    <dgm:pt modelId="{EBB66C60-F164-463B-ADF5-2924CB572E46}" type="pres">
      <dgm:prSet presAssocID="{852B4CE8-C998-4FE4-8BD6-B1442B726964}" presName="spaceRect" presStyleCnt="0"/>
      <dgm:spPr/>
    </dgm:pt>
    <dgm:pt modelId="{B7FD1CF2-696B-4345-85DD-48BCAC637D95}" type="pres">
      <dgm:prSet presAssocID="{852B4CE8-C998-4FE4-8BD6-B1442B726964}" presName="textRect" presStyleLbl="revTx" presStyleIdx="0" presStyleCnt="4">
        <dgm:presLayoutVars>
          <dgm:chMax val="1"/>
          <dgm:chPref val="1"/>
        </dgm:presLayoutVars>
      </dgm:prSet>
      <dgm:spPr/>
    </dgm:pt>
    <dgm:pt modelId="{B35A8412-A407-4C09-BDA9-3FA188965C4C}" type="pres">
      <dgm:prSet presAssocID="{56039CDE-C949-4916-81B9-33BBB170E803}" presName="sibTrans" presStyleLbl="sibTrans2D1" presStyleIdx="0" presStyleCnt="0"/>
      <dgm:spPr/>
    </dgm:pt>
    <dgm:pt modelId="{BCABFFBD-282D-4484-B652-10D11982AEED}" type="pres">
      <dgm:prSet presAssocID="{8F268A32-71C5-4177-9475-A991B50F9664}" presName="compNode" presStyleCnt="0"/>
      <dgm:spPr/>
    </dgm:pt>
    <dgm:pt modelId="{B55DE152-730A-4E86-922E-CDF337F5E442}" type="pres">
      <dgm:prSet presAssocID="{8F268A32-71C5-4177-9475-A991B50F9664}" presName="iconBgRect" presStyleLbl="bgShp" presStyleIdx="1" presStyleCnt="4"/>
      <dgm:spPr/>
    </dgm:pt>
    <dgm:pt modelId="{6B418E12-7D8A-44FA-9771-2936CCF3B017}" type="pres">
      <dgm:prSet presAssocID="{8F268A32-71C5-4177-9475-A991B50F966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工作流程"/>
        </a:ext>
      </dgm:extLst>
    </dgm:pt>
    <dgm:pt modelId="{A6FB75E9-690D-479E-BE61-CEAC21D15C34}" type="pres">
      <dgm:prSet presAssocID="{8F268A32-71C5-4177-9475-A991B50F9664}" presName="spaceRect" presStyleCnt="0"/>
      <dgm:spPr/>
    </dgm:pt>
    <dgm:pt modelId="{5F22DFEC-E9E3-4DBD-BFDC-FB47D7E4550E}" type="pres">
      <dgm:prSet presAssocID="{8F268A32-71C5-4177-9475-A991B50F9664}" presName="textRect" presStyleLbl="revTx" presStyleIdx="1" presStyleCnt="4">
        <dgm:presLayoutVars>
          <dgm:chMax val="1"/>
          <dgm:chPref val="1"/>
        </dgm:presLayoutVars>
      </dgm:prSet>
      <dgm:spPr/>
    </dgm:pt>
    <dgm:pt modelId="{9E0DF5AC-EDFB-4436-8850-E5E052F8382F}" type="pres">
      <dgm:prSet presAssocID="{18025569-CBC4-4024-A32A-2CB5F8A01B09}" presName="sibTrans" presStyleLbl="sibTrans2D1" presStyleIdx="0" presStyleCnt="0"/>
      <dgm:spPr/>
    </dgm:pt>
    <dgm:pt modelId="{DA9E107F-40AE-43FF-BE31-BDDF7BCEF7A4}" type="pres">
      <dgm:prSet presAssocID="{BBD0CA7E-C735-46CA-8F55-45E35351AA18}" presName="compNode" presStyleCnt="0"/>
      <dgm:spPr/>
    </dgm:pt>
    <dgm:pt modelId="{502B5E1C-CD47-4EB9-BF35-18193B454968}" type="pres">
      <dgm:prSet presAssocID="{BBD0CA7E-C735-46CA-8F55-45E35351AA18}" presName="iconBgRect" presStyleLbl="bgShp" presStyleIdx="2" presStyleCnt="4"/>
      <dgm:spPr/>
    </dgm:pt>
    <dgm:pt modelId="{E035E7E7-CFD3-4509-979E-E3D0C0AD6109}" type="pres">
      <dgm:prSet presAssocID="{BBD0CA7E-C735-46CA-8F55-45E35351AA1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重複"/>
        </a:ext>
      </dgm:extLst>
    </dgm:pt>
    <dgm:pt modelId="{750D4682-A063-49E1-B5F9-9367D868DC71}" type="pres">
      <dgm:prSet presAssocID="{BBD0CA7E-C735-46CA-8F55-45E35351AA18}" presName="spaceRect" presStyleCnt="0"/>
      <dgm:spPr/>
    </dgm:pt>
    <dgm:pt modelId="{6CCD6C38-A34E-4B83-9E60-45523CDF4252}" type="pres">
      <dgm:prSet presAssocID="{BBD0CA7E-C735-46CA-8F55-45E35351AA18}" presName="textRect" presStyleLbl="revTx" presStyleIdx="2" presStyleCnt="4">
        <dgm:presLayoutVars>
          <dgm:chMax val="1"/>
          <dgm:chPref val="1"/>
        </dgm:presLayoutVars>
      </dgm:prSet>
      <dgm:spPr/>
    </dgm:pt>
    <dgm:pt modelId="{5A79B16F-A53E-4BFD-8BB4-E60BD15A153E}" type="pres">
      <dgm:prSet presAssocID="{FE74D184-DB15-47E8-A27D-91AD7CA63527}" presName="sibTrans" presStyleLbl="sibTrans2D1" presStyleIdx="0" presStyleCnt="0"/>
      <dgm:spPr/>
    </dgm:pt>
    <dgm:pt modelId="{6DB70182-24F0-4A0B-8493-A76EBBAA1281}" type="pres">
      <dgm:prSet presAssocID="{64E1875F-6CC3-4EA2-AA1C-56A78E903CFD}" presName="compNode" presStyleCnt="0"/>
      <dgm:spPr/>
    </dgm:pt>
    <dgm:pt modelId="{B4424A27-117F-4A07-B9D6-FCEA4365B5B2}" type="pres">
      <dgm:prSet presAssocID="{64E1875F-6CC3-4EA2-AA1C-56A78E903CFD}" presName="iconBgRect" presStyleLbl="bgShp" presStyleIdx="3" presStyleCnt="4"/>
      <dgm:spPr/>
    </dgm:pt>
    <dgm:pt modelId="{57FC4813-8713-4E00-B7BF-7B16CAE7E6C0}" type="pres">
      <dgm:prSet presAssocID="{64E1875F-6CC3-4EA2-AA1C-56A78E903CF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redit card"/>
        </a:ext>
      </dgm:extLst>
    </dgm:pt>
    <dgm:pt modelId="{59883828-FDD8-4E7C-A285-12D6609C632B}" type="pres">
      <dgm:prSet presAssocID="{64E1875F-6CC3-4EA2-AA1C-56A78E903CFD}" presName="spaceRect" presStyleCnt="0"/>
      <dgm:spPr/>
    </dgm:pt>
    <dgm:pt modelId="{DB347B5E-7B63-4C6E-B81F-4C1C561D6D2C}" type="pres">
      <dgm:prSet presAssocID="{64E1875F-6CC3-4EA2-AA1C-56A78E903CF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0377504-886A-46F9-A62A-13399169EC81}" srcId="{524EDDE6-3518-4434-AA07-430AB2BC738B}" destId="{852B4CE8-C998-4FE4-8BD6-B1442B726964}" srcOrd="0" destOrd="0" parTransId="{931AFA37-38D7-4B20-9A9E-EE7C9D3D5E11}" sibTransId="{56039CDE-C949-4916-81B9-33BBB170E803}"/>
    <dgm:cxn modelId="{747C5C23-B117-4BAC-9B93-20D8D26E12C6}" type="presOf" srcId="{FE74D184-DB15-47E8-A27D-91AD7CA63527}" destId="{5A79B16F-A53E-4BFD-8BB4-E60BD15A153E}" srcOrd="0" destOrd="0" presId="urn:microsoft.com/office/officeart/2018/2/layout/IconCircleList"/>
    <dgm:cxn modelId="{6C0F1224-8DDE-489C-8645-DD685A8E6A6D}" type="presOf" srcId="{BBD0CA7E-C735-46CA-8F55-45E35351AA18}" destId="{6CCD6C38-A34E-4B83-9E60-45523CDF4252}" srcOrd="0" destOrd="0" presId="urn:microsoft.com/office/officeart/2018/2/layout/IconCircleList"/>
    <dgm:cxn modelId="{91285472-B27B-40D1-8240-6B54604D90AD}" srcId="{524EDDE6-3518-4434-AA07-430AB2BC738B}" destId="{64E1875F-6CC3-4EA2-AA1C-56A78E903CFD}" srcOrd="3" destOrd="0" parTransId="{CFCF3A7F-6DC3-48E6-9074-C42F0EEF4D5B}" sibTransId="{3B75C400-2E55-439A-AA07-F773B58B41E9}"/>
    <dgm:cxn modelId="{D4E48A53-9B13-45A8-9739-3EC1B7EC1459}" type="presOf" srcId="{8F268A32-71C5-4177-9475-A991B50F9664}" destId="{5F22DFEC-E9E3-4DBD-BFDC-FB47D7E4550E}" srcOrd="0" destOrd="0" presId="urn:microsoft.com/office/officeart/2018/2/layout/IconCircleList"/>
    <dgm:cxn modelId="{A9D18884-E9F7-459F-BF56-42048E17B25A}" type="presOf" srcId="{524EDDE6-3518-4434-AA07-430AB2BC738B}" destId="{53439874-BA0A-4BD1-9003-84BE566529C6}" srcOrd="0" destOrd="0" presId="urn:microsoft.com/office/officeart/2018/2/layout/IconCircleList"/>
    <dgm:cxn modelId="{163FDB89-B247-443B-89B4-0C5530636F7C}" type="presOf" srcId="{64E1875F-6CC3-4EA2-AA1C-56A78E903CFD}" destId="{DB347B5E-7B63-4C6E-B81F-4C1C561D6D2C}" srcOrd="0" destOrd="0" presId="urn:microsoft.com/office/officeart/2018/2/layout/IconCircleList"/>
    <dgm:cxn modelId="{2D7EB68D-CADC-450B-8F98-F7CA6B0063B2}" type="presOf" srcId="{18025569-CBC4-4024-A32A-2CB5F8A01B09}" destId="{9E0DF5AC-EDFB-4436-8850-E5E052F8382F}" srcOrd="0" destOrd="0" presId="urn:microsoft.com/office/officeart/2018/2/layout/IconCircleList"/>
    <dgm:cxn modelId="{5FFBA89F-5121-4A08-B31D-D194E7A9BE98}" type="presOf" srcId="{852B4CE8-C998-4FE4-8BD6-B1442B726964}" destId="{B7FD1CF2-696B-4345-85DD-48BCAC637D95}" srcOrd="0" destOrd="0" presId="urn:microsoft.com/office/officeart/2018/2/layout/IconCircleList"/>
    <dgm:cxn modelId="{75F183B2-D8B6-4ACD-818E-958BDE918444}" srcId="{524EDDE6-3518-4434-AA07-430AB2BC738B}" destId="{BBD0CA7E-C735-46CA-8F55-45E35351AA18}" srcOrd="2" destOrd="0" parTransId="{1805929C-37EF-451A-B3B1-EC91F8351AB2}" sibTransId="{FE74D184-DB15-47E8-A27D-91AD7CA63527}"/>
    <dgm:cxn modelId="{7AAEF7DD-78D8-4FB1-B321-B1B853E7E750}" srcId="{524EDDE6-3518-4434-AA07-430AB2BC738B}" destId="{8F268A32-71C5-4177-9475-A991B50F9664}" srcOrd="1" destOrd="0" parTransId="{D6091397-1752-460E-A9BE-86655AEEA693}" sibTransId="{18025569-CBC4-4024-A32A-2CB5F8A01B09}"/>
    <dgm:cxn modelId="{040F01E3-B0F2-4476-8669-884541E7236C}" type="presOf" srcId="{56039CDE-C949-4916-81B9-33BBB170E803}" destId="{B35A8412-A407-4C09-BDA9-3FA188965C4C}" srcOrd="0" destOrd="0" presId="urn:microsoft.com/office/officeart/2018/2/layout/IconCircleList"/>
    <dgm:cxn modelId="{7424289F-30FF-4A57-AF7E-342C46A2C7B7}" type="presParOf" srcId="{53439874-BA0A-4BD1-9003-84BE566529C6}" destId="{DB9E28A3-A8AE-420F-AC9C-8A34E43008FB}" srcOrd="0" destOrd="0" presId="urn:microsoft.com/office/officeart/2018/2/layout/IconCircleList"/>
    <dgm:cxn modelId="{64669D8A-710A-4005-B1CA-409F3F133AD0}" type="presParOf" srcId="{DB9E28A3-A8AE-420F-AC9C-8A34E43008FB}" destId="{E59E9662-383F-43F3-958E-A4CE038872B3}" srcOrd="0" destOrd="0" presId="urn:microsoft.com/office/officeart/2018/2/layout/IconCircleList"/>
    <dgm:cxn modelId="{CEBC2E10-1BEC-426E-BE12-934DFD2F3975}" type="presParOf" srcId="{E59E9662-383F-43F3-958E-A4CE038872B3}" destId="{0B3F6983-E8FB-4AA7-9F59-D21DDF35DDDD}" srcOrd="0" destOrd="0" presId="urn:microsoft.com/office/officeart/2018/2/layout/IconCircleList"/>
    <dgm:cxn modelId="{94C70554-99D9-40FB-9785-F055945E3BC8}" type="presParOf" srcId="{E59E9662-383F-43F3-958E-A4CE038872B3}" destId="{C202C5F6-0629-4CD3-B7EB-EDA612AD381C}" srcOrd="1" destOrd="0" presId="urn:microsoft.com/office/officeart/2018/2/layout/IconCircleList"/>
    <dgm:cxn modelId="{DE94645A-670B-4313-B0A7-31CC81856D7A}" type="presParOf" srcId="{E59E9662-383F-43F3-958E-A4CE038872B3}" destId="{EBB66C60-F164-463B-ADF5-2924CB572E46}" srcOrd="2" destOrd="0" presId="urn:microsoft.com/office/officeart/2018/2/layout/IconCircleList"/>
    <dgm:cxn modelId="{D39EC5D8-A31B-4293-8966-279A3B5EA1F4}" type="presParOf" srcId="{E59E9662-383F-43F3-958E-A4CE038872B3}" destId="{B7FD1CF2-696B-4345-85DD-48BCAC637D95}" srcOrd="3" destOrd="0" presId="urn:microsoft.com/office/officeart/2018/2/layout/IconCircleList"/>
    <dgm:cxn modelId="{27498F6D-2280-4830-9FCA-7948EB67CFB4}" type="presParOf" srcId="{DB9E28A3-A8AE-420F-AC9C-8A34E43008FB}" destId="{B35A8412-A407-4C09-BDA9-3FA188965C4C}" srcOrd="1" destOrd="0" presId="urn:microsoft.com/office/officeart/2018/2/layout/IconCircleList"/>
    <dgm:cxn modelId="{4656B814-CF85-409F-88BE-8320C0CE4EE3}" type="presParOf" srcId="{DB9E28A3-A8AE-420F-AC9C-8A34E43008FB}" destId="{BCABFFBD-282D-4484-B652-10D11982AEED}" srcOrd="2" destOrd="0" presId="urn:microsoft.com/office/officeart/2018/2/layout/IconCircleList"/>
    <dgm:cxn modelId="{89901F9A-1E77-4E86-99CD-10B9EBEB884D}" type="presParOf" srcId="{BCABFFBD-282D-4484-B652-10D11982AEED}" destId="{B55DE152-730A-4E86-922E-CDF337F5E442}" srcOrd="0" destOrd="0" presId="urn:microsoft.com/office/officeart/2018/2/layout/IconCircleList"/>
    <dgm:cxn modelId="{BE648F41-3FF2-4073-88E3-94B17AEA93EA}" type="presParOf" srcId="{BCABFFBD-282D-4484-B652-10D11982AEED}" destId="{6B418E12-7D8A-44FA-9771-2936CCF3B017}" srcOrd="1" destOrd="0" presId="urn:microsoft.com/office/officeart/2018/2/layout/IconCircleList"/>
    <dgm:cxn modelId="{EED0EC03-9B30-451F-AB40-E4CBA0AE9EA1}" type="presParOf" srcId="{BCABFFBD-282D-4484-B652-10D11982AEED}" destId="{A6FB75E9-690D-479E-BE61-CEAC21D15C34}" srcOrd="2" destOrd="0" presId="urn:microsoft.com/office/officeart/2018/2/layout/IconCircleList"/>
    <dgm:cxn modelId="{7CFEEB26-756B-4ACB-8F52-4F7F8AFF51E4}" type="presParOf" srcId="{BCABFFBD-282D-4484-B652-10D11982AEED}" destId="{5F22DFEC-E9E3-4DBD-BFDC-FB47D7E4550E}" srcOrd="3" destOrd="0" presId="urn:microsoft.com/office/officeart/2018/2/layout/IconCircleList"/>
    <dgm:cxn modelId="{C28DC962-24BA-4274-9B5A-AC39B83D0153}" type="presParOf" srcId="{DB9E28A3-A8AE-420F-AC9C-8A34E43008FB}" destId="{9E0DF5AC-EDFB-4436-8850-E5E052F8382F}" srcOrd="3" destOrd="0" presId="urn:microsoft.com/office/officeart/2018/2/layout/IconCircleList"/>
    <dgm:cxn modelId="{187CD377-C9EC-43BE-BD73-F502EC035931}" type="presParOf" srcId="{DB9E28A3-A8AE-420F-AC9C-8A34E43008FB}" destId="{DA9E107F-40AE-43FF-BE31-BDDF7BCEF7A4}" srcOrd="4" destOrd="0" presId="urn:microsoft.com/office/officeart/2018/2/layout/IconCircleList"/>
    <dgm:cxn modelId="{109F1168-EDB9-4511-8E24-00298798B91D}" type="presParOf" srcId="{DA9E107F-40AE-43FF-BE31-BDDF7BCEF7A4}" destId="{502B5E1C-CD47-4EB9-BF35-18193B454968}" srcOrd="0" destOrd="0" presId="urn:microsoft.com/office/officeart/2018/2/layout/IconCircleList"/>
    <dgm:cxn modelId="{52E33C0E-879B-4FE2-9D36-3DA0CC4E59BC}" type="presParOf" srcId="{DA9E107F-40AE-43FF-BE31-BDDF7BCEF7A4}" destId="{E035E7E7-CFD3-4509-979E-E3D0C0AD6109}" srcOrd="1" destOrd="0" presId="urn:microsoft.com/office/officeart/2018/2/layout/IconCircleList"/>
    <dgm:cxn modelId="{0974191D-3DF5-482A-8578-27BA234BE643}" type="presParOf" srcId="{DA9E107F-40AE-43FF-BE31-BDDF7BCEF7A4}" destId="{750D4682-A063-49E1-B5F9-9367D868DC71}" srcOrd="2" destOrd="0" presId="urn:microsoft.com/office/officeart/2018/2/layout/IconCircleList"/>
    <dgm:cxn modelId="{E9B3BDAB-25BF-4FD6-9C49-BFC124464F7D}" type="presParOf" srcId="{DA9E107F-40AE-43FF-BE31-BDDF7BCEF7A4}" destId="{6CCD6C38-A34E-4B83-9E60-45523CDF4252}" srcOrd="3" destOrd="0" presId="urn:microsoft.com/office/officeart/2018/2/layout/IconCircleList"/>
    <dgm:cxn modelId="{7F941460-D9F6-4EF0-AE00-C76755F161D3}" type="presParOf" srcId="{DB9E28A3-A8AE-420F-AC9C-8A34E43008FB}" destId="{5A79B16F-A53E-4BFD-8BB4-E60BD15A153E}" srcOrd="5" destOrd="0" presId="urn:microsoft.com/office/officeart/2018/2/layout/IconCircleList"/>
    <dgm:cxn modelId="{F6FDE87F-9DD4-40FE-9598-DA337F69BD17}" type="presParOf" srcId="{DB9E28A3-A8AE-420F-AC9C-8A34E43008FB}" destId="{6DB70182-24F0-4A0B-8493-A76EBBAA1281}" srcOrd="6" destOrd="0" presId="urn:microsoft.com/office/officeart/2018/2/layout/IconCircleList"/>
    <dgm:cxn modelId="{197D1652-ECBB-4793-A9A7-DFB8126E72D3}" type="presParOf" srcId="{6DB70182-24F0-4A0B-8493-A76EBBAA1281}" destId="{B4424A27-117F-4A07-B9D6-FCEA4365B5B2}" srcOrd="0" destOrd="0" presId="urn:microsoft.com/office/officeart/2018/2/layout/IconCircleList"/>
    <dgm:cxn modelId="{A076F7AE-9FBA-4F8F-A422-54621A61B898}" type="presParOf" srcId="{6DB70182-24F0-4A0B-8493-A76EBBAA1281}" destId="{57FC4813-8713-4E00-B7BF-7B16CAE7E6C0}" srcOrd="1" destOrd="0" presId="urn:microsoft.com/office/officeart/2018/2/layout/IconCircleList"/>
    <dgm:cxn modelId="{0FD0ACC8-104C-42F6-B1AC-5624C1756FCE}" type="presParOf" srcId="{6DB70182-24F0-4A0B-8493-A76EBBAA1281}" destId="{59883828-FDD8-4E7C-A285-12D6609C632B}" srcOrd="2" destOrd="0" presId="urn:microsoft.com/office/officeart/2018/2/layout/IconCircleList"/>
    <dgm:cxn modelId="{23CC8067-423D-49D7-9FA7-9B44CD502A89}" type="presParOf" srcId="{6DB70182-24F0-4A0B-8493-A76EBBAA1281}" destId="{DB347B5E-7B63-4C6E-B81F-4C1C561D6D2C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A32AC-AD90-4056-AF53-F4405B622AAC}">
      <dsp:nvSpPr>
        <dsp:cNvPr id="0" name=""/>
        <dsp:cNvSpPr/>
      </dsp:nvSpPr>
      <dsp:spPr>
        <a:xfrm>
          <a:off x="4510" y="1223588"/>
          <a:ext cx="2764628" cy="22802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2100" kern="1200" dirty="0"/>
            <a:t>Hearing a structure once activates that structure in your mind.</a:t>
          </a:r>
          <a:endParaRPr lang="zh-TW" altLang="en-US" sz="2100" kern="1200" dirty="0"/>
        </a:p>
      </dsp:txBody>
      <dsp:txXfrm>
        <a:off x="56985" y="1276063"/>
        <a:ext cx="2659678" cy="1686667"/>
      </dsp:txXfrm>
    </dsp:sp>
    <dsp:sp modelId="{D262BC49-3482-4658-86C2-A8016426DBB8}">
      <dsp:nvSpPr>
        <dsp:cNvPr id="0" name=""/>
        <dsp:cNvSpPr/>
      </dsp:nvSpPr>
      <dsp:spPr>
        <a:xfrm>
          <a:off x="1544358" y="1717102"/>
          <a:ext cx="3122099" cy="3122099"/>
        </a:xfrm>
        <a:prstGeom prst="leftCircularArrow">
          <a:avLst>
            <a:gd name="adj1" fmla="val 3387"/>
            <a:gd name="adj2" fmla="val 419153"/>
            <a:gd name="adj3" fmla="val 2194664"/>
            <a:gd name="adj4" fmla="val 9024489"/>
            <a:gd name="adj5" fmla="val 395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86BE467-AB59-4EC0-86E8-719C22CA5675}">
      <dsp:nvSpPr>
        <dsp:cNvPr id="0" name=""/>
        <dsp:cNvSpPr/>
      </dsp:nvSpPr>
      <dsp:spPr>
        <a:xfrm>
          <a:off x="618872" y="3015206"/>
          <a:ext cx="2457447" cy="9772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200" kern="1200" dirty="0"/>
            <a:t>Priming</a:t>
          </a:r>
          <a:endParaRPr lang="zh-TW" altLang="en-US" sz="3200" kern="1200" dirty="0"/>
        </a:p>
      </dsp:txBody>
      <dsp:txXfrm>
        <a:off x="647495" y="3043829"/>
        <a:ext cx="2400201" cy="919999"/>
      </dsp:txXfrm>
    </dsp:sp>
    <dsp:sp modelId="{89BDD044-B135-4A39-AAC3-A59F63F4A57E}">
      <dsp:nvSpPr>
        <dsp:cNvPr id="0" name=""/>
        <dsp:cNvSpPr/>
      </dsp:nvSpPr>
      <dsp:spPr>
        <a:xfrm>
          <a:off x="3579908" y="1223588"/>
          <a:ext cx="2764628" cy="22802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2100" kern="1200" dirty="0"/>
            <a:t>When producing language, you reproduce that structure in your own production.</a:t>
          </a:r>
          <a:endParaRPr lang="zh-TW" altLang="en-US" sz="2100" kern="1200" dirty="0"/>
        </a:p>
      </dsp:txBody>
      <dsp:txXfrm>
        <a:off x="3632383" y="1764686"/>
        <a:ext cx="2659678" cy="1686667"/>
      </dsp:txXfrm>
    </dsp:sp>
    <dsp:sp modelId="{E9F427B1-4043-407E-BB5B-5B58BBF25D2B}">
      <dsp:nvSpPr>
        <dsp:cNvPr id="0" name=""/>
        <dsp:cNvSpPr/>
      </dsp:nvSpPr>
      <dsp:spPr>
        <a:xfrm>
          <a:off x="5096717" y="-201190"/>
          <a:ext cx="3475357" cy="3475357"/>
        </a:xfrm>
        <a:prstGeom prst="circularArrow">
          <a:avLst>
            <a:gd name="adj1" fmla="val 3043"/>
            <a:gd name="adj2" fmla="val 373493"/>
            <a:gd name="adj3" fmla="val 19450996"/>
            <a:gd name="adj4" fmla="val 12575511"/>
            <a:gd name="adj5" fmla="val 355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7EEC9E-5710-4878-975A-79E640DE0EBA}">
      <dsp:nvSpPr>
        <dsp:cNvPr id="0" name=""/>
        <dsp:cNvSpPr/>
      </dsp:nvSpPr>
      <dsp:spPr>
        <a:xfrm>
          <a:off x="4194270" y="734965"/>
          <a:ext cx="2457447" cy="9772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200" kern="1200" dirty="0"/>
            <a:t>Reproduction</a:t>
          </a:r>
          <a:endParaRPr lang="zh-TW" altLang="en-US" sz="3200" kern="1200" dirty="0"/>
        </a:p>
      </dsp:txBody>
      <dsp:txXfrm>
        <a:off x="4222893" y="763588"/>
        <a:ext cx="2400201" cy="919999"/>
      </dsp:txXfrm>
    </dsp:sp>
    <dsp:sp modelId="{6DCBE1DD-D899-4427-AD2D-2D6BCAD662D5}">
      <dsp:nvSpPr>
        <dsp:cNvPr id="0" name=""/>
        <dsp:cNvSpPr/>
      </dsp:nvSpPr>
      <dsp:spPr>
        <a:xfrm>
          <a:off x="7155305" y="1223588"/>
          <a:ext cx="2764628" cy="22802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2100" kern="1200" dirty="0"/>
            <a:t>By producing a new utterance with a similar structure, you resonate with the previous utterance.</a:t>
          </a:r>
          <a:endParaRPr lang="zh-TW" altLang="en-US" sz="2100" kern="1200" dirty="0"/>
        </a:p>
      </dsp:txBody>
      <dsp:txXfrm>
        <a:off x="7207780" y="1276063"/>
        <a:ext cx="2659678" cy="1686667"/>
      </dsp:txXfrm>
    </dsp:sp>
    <dsp:sp modelId="{069BA14F-C692-4008-B08D-A043D28F2B6E}">
      <dsp:nvSpPr>
        <dsp:cNvPr id="0" name=""/>
        <dsp:cNvSpPr/>
      </dsp:nvSpPr>
      <dsp:spPr>
        <a:xfrm>
          <a:off x="7769667" y="3015206"/>
          <a:ext cx="2457447" cy="9772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200" kern="1200" dirty="0"/>
            <a:t>Resonance</a:t>
          </a:r>
          <a:endParaRPr lang="zh-TW" altLang="en-US" sz="3200" kern="1200" dirty="0"/>
        </a:p>
      </dsp:txBody>
      <dsp:txXfrm>
        <a:off x="7798290" y="3043829"/>
        <a:ext cx="2400201" cy="919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3F6983-E8FB-4AA7-9F59-D21DDF35DDDD}">
      <dsp:nvSpPr>
        <dsp:cNvPr id="0" name=""/>
        <dsp:cNvSpPr/>
      </dsp:nvSpPr>
      <dsp:spPr>
        <a:xfrm>
          <a:off x="287099" y="582433"/>
          <a:ext cx="1374503" cy="137450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02C5F6-0629-4CD3-B7EB-EDA612AD381C}">
      <dsp:nvSpPr>
        <dsp:cNvPr id="0" name=""/>
        <dsp:cNvSpPr/>
      </dsp:nvSpPr>
      <dsp:spPr>
        <a:xfrm>
          <a:off x="575745" y="871079"/>
          <a:ext cx="797211" cy="7972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FD1CF2-696B-4345-85DD-48BCAC637D95}">
      <dsp:nvSpPr>
        <dsp:cNvPr id="0" name=""/>
        <dsp:cNvSpPr/>
      </dsp:nvSpPr>
      <dsp:spPr>
        <a:xfrm>
          <a:off x="1956139" y="582433"/>
          <a:ext cx="3239900" cy="1374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>
              <a:solidFill>
                <a:schemeClr val="bg1"/>
              </a:solidFill>
              <a:highlight>
                <a:srgbClr val="000080"/>
              </a:highlight>
            </a:rPr>
            <a:t>They want to express a different opinion (stance differential)</a:t>
          </a:r>
          <a:endParaRPr lang="en-US" sz="2400" kern="1200" dirty="0">
            <a:solidFill>
              <a:schemeClr val="bg1"/>
            </a:solidFill>
            <a:highlight>
              <a:srgbClr val="000080"/>
            </a:highlight>
          </a:endParaRPr>
        </a:p>
      </dsp:txBody>
      <dsp:txXfrm>
        <a:off x="1956139" y="582433"/>
        <a:ext cx="3239900" cy="1374503"/>
      </dsp:txXfrm>
    </dsp:sp>
    <dsp:sp modelId="{B55DE152-730A-4E86-922E-CDF337F5E442}">
      <dsp:nvSpPr>
        <dsp:cNvPr id="0" name=""/>
        <dsp:cNvSpPr/>
      </dsp:nvSpPr>
      <dsp:spPr>
        <a:xfrm>
          <a:off x="5760568" y="582433"/>
          <a:ext cx="1374503" cy="137450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418E12-7D8A-44FA-9771-2936CCF3B017}">
      <dsp:nvSpPr>
        <dsp:cNvPr id="0" name=""/>
        <dsp:cNvSpPr/>
      </dsp:nvSpPr>
      <dsp:spPr>
        <a:xfrm>
          <a:off x="6049213" y="871079"/>
          <a:ext cx="797211" cy="7972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2DFEC-E9E3-4DBD-BFDC-FB47D7E4550E}">
      <dsp:nvSpPr>
        <dsp:cNvPr id="0" name=""/>
        <dsp:cNvSpPr/>
      </dsp:nvSpPr>
      <dsp:spPr>
        <a:xfrm>
          <a:off x="7429607" y="582433"/>
          <a:ext cx="3239900" cy="1374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>
              <a:solidFill>
                <a:schemeClr val="bg1"/>
              </a:solidFill>
              <a:highlight>
                <a:srgbClr val="008000"/>
              </a:highlight>
            </a:rPr>
            <a:t>They’re leaving out stuff that’s obvious and inferable (ellipsis)</a:t>
          </a:r>
          <a:endParaRPr lang="en-US" sz="2400" kern="1200" dirty="0">
            <a:solidFill>
              <a:schemeClr val="bg1"/>
            </a:solidFill>
            <a:highlight>
              <a:srgbClr val="008000"/>
            </a:highlight>
          </a:endParaRPr>
        </a:p>
      </dsp:txBody>
      <dsp:txXfrm>
        <a:off x="7429607" y="582433"/>
        <a:ext cx="3239900" cy="1374503"/>
      </dsp:txXfrm>
    </dsp:sp>
    <dsp:sp modelId="{502B5E1C-CD47-4EB9-BF35-18193B454968}">
      <dsp:nvSpPr>
        <dsp:cNvPr id="0" name=""/>
        <dsp:cNvSpPr/>
      </dsp:nvSpPr>
      <dsp:spPr>
        <a:xfrm>
          <a:off x="287099" y="2758573"/>
          <a:ext cx="1374503" cy="137450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35E7E7-CFD3-4509-979E-E3D0C0AD6109}">
      <dsp:nvSpPr>
        <dsp:cNvPr id="0" name=""/>
        <dsp:cNvSpPr/>
      </dsp:nvSpPr>
      <dsp:spPr>
        <a:xfrm>
          <a:off x="575745" y="3047219"/>
          <a:ext cx="797211" cy="7972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CD6C38-A34E-4B83-9E60-45523CDF4252}">
      <dsp:nvSpPr>
        <dsp:cNvPr id="0" name=""/>
        <dsp:cNvSpPr/>
      </dsp:nvSpPr>
      <dsp:spPr>
        <a:xfrm>
          <a:off x="1956139" y="2758573"/>
          <a:ext cx="3239900" cy="1374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/>
            <a:t>They’re leaving out </a:t>
          </a:r>
          <a:r>
            <a:rPr lang="en-US" sz="2400" b="0" i="1" kern="1200" dirty="0"/>
            <a:t>conjunctions</a:t>
          </a:r>
          <a:r>
            <a:rPr lang="en-US" sz="2400" b="0" i="0" kern="1200" dirty="0"/>
            <a:t> that no longer matter (next week)</a:t>
          </a:r>
          <a:endParaRPr lang="en-US" sz="2400" kern="1200" dirty="0"/>
        </a:p>
      </dsp:txBody>
      <dsp:txXfrm>
        <a:off x="1956139" y="2758573"/>
        <a:ext cx="3239900" cy="1374503"/>
      </dsp:txXfrm>
    </dsp:sp>
    <dsp:sp modelId="{B4424A27-117F-4A07-B9D6-FCEA4365B5B2}">
      <dsp:nvSpPr>
        <dsp:cNvPr id="0" name=""/>
        <dsp:cNvSpPr/>
      </dsp:nvSpPr>
      <dsp:spPr>
        <a:xfrm>
          <a:off x="5760568" y="2758573"/>
          <a:ext cx="1374503" cy="137450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FC4813-8713-4E00-B7BF-7B16CAE7E6C0}">
      <dsp:nvSpPr>
        <dsp:cNvPr id="0" name=""/>
        <dsp:cNvSpPr/>
      </dsp:nvSpPr>
      <dsp:spPr>
        <a:xfrm>
          <a:off x="6049213" y="3047219"/>
          <a:ext cx="797211" cy="79721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347B5E-7B63-4C6E-B81F-4C1C561D6D2C}">
      <dsp:nvSpPr>
        <dsp:cNvPr id="0" name=""/>
        <dsp:cNvSpPr/>
      </dsp:nvSpPr>
      <dsp:spPr>
        <a:xfrm>
          <a:off x="7429607" y="2758573"/>
          <a:ext cx="3239900" cy="1374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… The possibilities are endless</a:t>
          </a:r>
        </a:p>
      </dsp:txBody>
      <dsp:txXfrm>
        <a:off x="7429607" y="2758573"/>
        <a:ext cx="3239900" cy="13745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7CD47BD-7E0C-4061-B6F0-EAC64697D0E2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2023/7/13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90168E-626C-4E60-93C0-A00D25609468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3.55987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3-03-01T22:47:39.2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28408 17406 0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445112E-B469-48CF-8288-A6CA2AC35EB6}" type="datetime1">
              <a:rPr lang="zh-TW" altLang="en-US" noProof="0" smtClean="0"/>
              <a:t>2023/7/12</a:t>
            </a:fld>
            <a:endParaRPr lang="zh-TW" altLang="en-US" noProof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C6B3AB32-59DF-41F1-9618-EDFBF5049629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altLang="zh-TW" noProof="0" smtClean="0"/>
              <a:pPr/>
              <a:t>14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092042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5B76177-7E17-4C08-BCAF-6370CE4DD5DB}" type="datetime1">
              <a:rPr lang="zh-TW" altLang="en-US" noProof="0" smtClean="0"/>
              <a:t>2023/7/12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61790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ED22-AFD6-4CE6-8446-05BEBB698395}" type="datetime1">
              <a:rPr lang="zh-TW" altLang="en-US" noProof="0" smtClean="0"/>
              <a:t>2023/7/12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07341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C212FE2-34A0-4075-8D17-1A6F68CE7D5F}" type="datetime1">
              <a:rPr lang="zh-TW" altLang="en-US" noProof="0" smtClean="0"/>
              <a:t>2023/7/12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8119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470AF-490B-4FD8-B1E1-E62D36C5A7AB}" type="datetime1">
              <a:rPr lang="zh-TW" altLang="en-US" noProof="0" smtClean="0"/>
              <a:t>2023/7/12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69494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BC63D-E5CD-46CB-9F15-2A6585A6CE9B}" type="datetime1">
              <a:rPr lang="zh-TW" altLang="en-US" noProof="0" smtClean="0"/>
              <a:t>2023/7/12</a:t>
            </a:fld>
            <a:endParaRPr lang="zh-TW" altLang="en-U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172189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CCC7C31-A1C7-41D6-A501-3CB2206CB7B3}" type="datetime1">
              <a:rPr lang="zh-TW" altLang="en-US" noProof="0" smtClean="0"/>
              <a:t>2023/7/12</a:t>
            </a:fld>
            <a:endParaRPr lang="zh-TW" alt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513027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1D2A5-C908-4309-8A4C-B2FF6E6D8241}" type="datetime1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76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B700CC4-AD83-4E93-96C0-B6601C3C0372}" type="datetime1">
              <a:rPr lang="zh-TW" altLang="en-US" noProof="0" smtClean="0"/>
              <a:t>2023/7/12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53755586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0CC4-AD83-4E93-96C0-B6601C3C0372}" type="datetime1">
              <a:rPr lang="zh-TW" altLang="en-US" noProof="0" smtClean="0"/>
              <a:t>2023/7/12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79776446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A8D8-241E-4B2D-8F87-51FA906B048F}" type="datetime1">
              <a:rPr lang="zh-TW" altLang="en-US" noProof="0" smtClean="0"/>
              <a:t>2023/7/12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4402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8288567-20A3-4258-9380-C30A165160E8}" type="datetime1">
              <a:rPr lang="zh-TW" altLang="en-US" noProof="0" smtClean="0"/>
              <a:t>2023/7/12</a:t>
            </a:fld>
            <a:endParaRPr lang="zh-TW" alt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043325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B700CC4-AD83-4E93-96C0-B6601C3C0372}" type="datetime1">
              <a:rPr lang="zh-TW" altLang="en-US" noProof="0" smtClean="0"/>
              <a:t>2023/7/12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7687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697CAB-06F2-5E5B-BB9A-2F2D16D1BA0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40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1" y="1020431"/>
            <a:ext cx="10225530" cy="1475013"/>
          </a:xfrm>
        </p:spPr>
        <p:txBody>
          <a:bodyPr rtlCol="0">
            <a:normAutofit/>
          </a:bodyPr>
          <a:lstStyle/>
          <a:p>
            <a:pPr rtl="0"/>
            <a:r>
              <a:rPr lang="en-US" altLang="zh-TW" sz="4000">
                <a:solidFill>
                  <a:schemeClr val="tx1"/>
                </a:solidFill>
              </a:rPr>
              <a:t>LING 194 Week 3 Preparations (2):  Resonance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1" y="2598187"/>
            <a:ext cx="10225530" cy="590321"/>
          </a:xfrm>
        </p:spPr>
        <p:txBody>
          <a:bodyPr rtlCol="0">
            <a:noAutofit/>
          </a:bodyPr>
          <a:lstStyle/>
          <a:p>
            <a:pPr rtl="0">
              <a:lnSpc>
                <a:spcPct val="90000"/>
              </a:lnSpc>
            </a:pPr>
            <a:r>
              <a:rPr lang="en-US" altLang="zh-TW" sz="1800" dirty="0">
                <a:solidFill>
                  <a:schemeClr val="tx1"/>
                </a:solidFill>
              </a:rPr>
              <a:t>Ryan Ka Yau Lai</a:t>
            </a:r>
          </a:p>
          <a:p>
            <a:pPr rtl="0">
              <a:lnSpc>
                <a:spcPct val="90000"/>
              </a:lnSpc>
            </a:pPr>
            <a:r>
              <a:rPr lang="en-US" altLang="zh-TW" sz="1800" dirty="0">
                <a:solidFill>
                  <a:schemeClr val="tx1"/>
                </a:solidFill>
              </a:rPr>
              <a:t>University of California, Santa Barbara</a:t>
            </a:r>
            <a:endParaRPr lang="zh-TW" altLang="en-US" sz="1800" dirty="0">
              <a:solidFill>
                <a:schemeClr val="tx1"/>
              </a:solidFill>
            </a:endParaRPr>
          </a:p>
        </p:txBody>
      </p:sp>
      <p:pic>
        <p:nvPicPr>
          <p:cNvPr id="4" name="音訊 3">
            <a:hlinkClick r:id="" action="ppaction://media"/>
            <a:extLst>
              <a:ext uri="{FF2B5EF4-FFF2-40B4-BE49-F238E27FC236}">
                <a16:creationId xmlns:a16="http://schemas.microsoft.com/office/drawing/2014/main" id="{DEA8AC9E-DE7F-587B-45A2-3584E018EF0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7700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7443"/>
    </mc:Choice>
    <mc:Fallback xmlns="">
      <p:transition spd="slow" advTm="174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8DD2392-397B-48BF-BEFA-EA1FB881C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ound wave pattern on pixilated monitor">
            <a:extLst>
              <a:ext uri="{FF2B5EF4-FFF2-40B4-BE49-F238E27FC236}">
                <a16:creationId xmlns:a16="http://schemas.microsoft.com/office/drawing/2014/main" id="{54E9E2EA-EB3E-A94A-C24D-9A03139109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CD6B5A6C-29CE-2683-DFDF-BED8D72B9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870" y="702156"/>
            <a:ext cx="10144260" cy="1013800"/>
          </a:xfrm>
        </p:spPr>
        <p:txBody>
          <a:bodyPr>
            <a:normAutofit/>
          </a:bodyPr>
          <a:lstStyle/>
          <a:p>
            <a:r>
              <a:rPr lang="en-US" altLang="zh-TW">
                <a:solidFill>
                  <a:schemeClr val="tx1"/>
                </a:solidFill>
              </a:rPr>
              <a:t>Dialogic resonance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15DF324-FDE5-F144-F045-8E75A37AE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199" y="2180496"/>
            <a:ext cx="10261602" cy="3678303"/>
          </a:xfrm>
        </p:spPr>
        <p:txBody>
          <a:bodyPr>
            <a:normAutofit/>
          </a:bodyPr>
          <a:lstStyle/>
          <a:p>
            <a:pPr>
              <a:buClr>
                <a:srgbClr val="B24562"/>
              </a:buClr>
            </a:pPr>
            <a:r>
              <a:rPr lang="en-US" altLang="zh-TW" sz="3600" dirty="0"/>
              <a:t>Simply put: Selective reproduction of linguistic </a:t>
            </a:r>
            <a:r>
              <a:rPr lang="en-US" altLang="zh-TW" sz="3600" b="1" dirty="0"/>
              <a:t>signs</a:t>
            </a:r>
            <a:r>
              <a:rPr lang="en-US" altLang="zh-TW" sz="3600" dirty="0"/>
              <a:t> from previous discourse context</a:t>
            </a:r>
          </a:p>
          <a:p>
            <a:pPr lvl="1">
              <a:buClr>
                <a:srgbClr val="B24562"/>
              </a:buClr>
            </a:pPr>
            <a:r>
              <a:rPr lang="en-US" altLang="zh-TW" sz="3200" dirty="0"/>
              <a:t>Words, grammatical constructions …</a:t>
            </a:r>
          </a:p>
          <a:p>
            <a:pPr>
              <a:buClr>
                <a:srgbClr val="B24562"/>
              </a:buClr>
            </a:pPr>
            <a:r>
              <a:rPr lang="en-US" altLang="zh-TW" sz="3600" dirty="0"/>
              <a:t>Psycholinguistic perspective (in the mind): </a:t>
            </a:r>
            <a:r>
              <a:rPr lang="en-US" altLang="zh-TW" sz="3600" i="1" dirty="0"/>
              <a:t>Priming</a:t>
            </a:r>
          </a:p>
          <a:p>
            <a:pPr>
              <a:buClr>
                <a:srgbClr val="B24562"/>
              </a:buClr>
            </a:pPr>
            <a:r>
              <a:rPr lang="en-US" altLang="zh-TW" sz="3600" dirty="0"/>
              <a:t>Discourse perspective (in language use): </a:t>
            </a:r>
            <a:r>
              <a:rPr lang="en-US" altLang="zh-TW" sz="3600" i="1" dirty="0"/>
              <a:t>Resonance</a:t>
            </a:r>
            <a:endParaRPr lang="zh-TW" altLang="en-US" sz="3600" dirty="0"/>
          </a:p>
        </p:txBody>
      </p:sp>
      <p:pic>
        <p:nvPicPr>
          <p:cNvPr id="4" name="音訊 3">
            <a:hlinkClick r:id="" action="ppaction://media"/>
            <a:extLst>
              <a:ext uri="{FF2B5EF4-FFF2-40B4-BE49-F238E27FC236}">
                <a16:creationId xmlns:a16="http://schemas.microsoft.com/office/drawing/2014/main" id="{5FFA560D-072A-5287-CC05-EB50BEF517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273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53351"/>
    </mc:Choice>
    <mc:Fallback xmlns="">
      <p:transition spd="slow" advTm="533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EB738B-A9EE-1193-768E-D3099244A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Resonance cycle</a:t>
            </a:r>
            <a:endParaRPr lang="zh-TW" altLang="en-US" dirty="0"/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7F72B087-1AD5-5CAC-AA90-CEC29E368D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3313" y="1520982"/>
          <a:ext cx="10231626" cy="4727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2FD20840-8867-680D-E9CE-7BBCE6ED05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18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151"/>
    </mc:Choice>
    <mc:Fallback xmlns="">
      <p:transition spd="slow" advTm="611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C626F2-76D7-B44C-62AF-CAC73CA2B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1. Priming</a:t>
            </a:r>
            <a:endParaRPr lang="zh-TW" altLang="en-US" dirty="0"/>
          </a:p>
        </p:txBody>
      </p:sp>
      <p:pic>
        <p:nvPicPr>
          <p:cNvPr id="7" name="圖形 6" descr="馬尾髮型的女子">
            <a:extLst>
              <a:ext uri="{FF2B5EF4-FFF2-40B4-BE49-F238E27FC236}">
                <a16:creationId xmlns:a16="http://schemas.microsoft.com/office/drawing/2014/main" id="{AB00F3F7-5488-D118-89DD-3192C1FA04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5527"/>
          <a:stretch/>
        </p:blipFill>
        <p:spPr>
          <a:xfrm>
            <a:off x="301481" y="3325091"/>
            <a:ext cx="4174841" cy="3532909"/>
          </a:xfrm>
          <a:prstGeom prst="rect">
            <a:avLst/>
          </a:prstGeom>
        </p:spPr>
      </p:pic>
      <p:pic>
        <p:nvPicPr>
          <p:cNvPr id="13" name="圖形 12" descr="穿西裝的女子">
            <a:extLst>
              <a:ext uri="{FF2B5EF4-FFF2-40B4-BE49-F238E27FC236}">
                <a16:creationId xmlns:a16="http://schemas.microsoft.com/office/drawing/2014/main" id="{FBEDE24F-43F7-6127-B951-03567F4DF6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297867" y="3537528"/>
            <a:ext cx="2992195" cy="6790026"/>
          </a:xfrm>
          <a:prstGeom prst="rect">
            <a:avLst/>
          </a:prstGeom>
        </p:spPr>
      </p:pic>
      <p:sp>
        <p:nvSpPr>
          <p:cNvPr id="16" name="語音泡泡: 圓角矩形 15">
            <a:extLst>
              <a:ext uri="{FF2B5EF4-FFF2-40B4-BE49-F238E27FC236}">
                <a16:creationId xmlns:a16="http://schemas.microsoft.com/office/drawing/2014/main" id="{FBD9B781-1451-C25D-1B01-B9088172B800}"/>
              </a:ext>
            </a:extLst>
          </p:cNvPr>
          <p:cNvSpPr/>
          <p:nvPr/>
        </p:nvSpPr>
        <p:spPr>
          <a:xfrm>
            <a:off x="2388901" y="1853248"/>
            <a:ext cx="6699681" cy="1467225"/>
          </a:xfrm>
          <a:prstGeom prst="wedgeRoundRectCallout">
            <a:avLst>
              <a:gd name="adj1" fmla="val -49616"/>
              <a:gd name="adj2" fmla="val 120502"/>
              <a:gd name="adj3" fmla="val 16667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FBC2921C-0AF4-C46E-E8A8-181A4A3F3D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49870"/>
          <a:stretch/>
        </p:blipFill>
        <p:spPr>
          <a:xfrm>
            <a:off x="2909840" y="2222499"/>
            <a:ext cx="5762625" cy="668482"/>
          </a:xfrm>
          <a:prstGeom prst="rect">
            <a:avLst/>
          </a:prstGeom>
        </p:spPr>
      </p:pic>
      <p:sp>
        <p:nvSpPr>
          <p:cNvPr id="17" name="想法泡泡: 雲朵 16">
            <a:extLst>
              <a:ext uri="{FF2B5EF4-FFF2-40B4-BE49-F238E27FC236}">
                <a16:creationId xmlns:a16="http://schemas.microsoft.com/office/drawing/2014/main" id="{6E6413CE-A508-0ECB-77BF-41C8B527F71A}"/>
              </a:ext>
            </a:extLst>
          </p:cNvPr>
          <p:cNvSpPr/>
          <p:nvPr/>
        </p:nvSpPr>
        <p:spPr>
          <a:xfrm>
            <a:off x="5504507" y="3537528"/>
            <a:ext cx="2754080" cy="1467224"/>
          </a:xfrm>
          <a:prstGeom prst="cloudCallout">
            <a:avLst>
              <a:gd name="adj1" fmla="val 106215"/>
              <a:gd name="adj2" fmla="val -2800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i="1" dirty="0"/>
              <a:t>and he </a:t>
            </a:r>
            <a:r>
              <a:rPr lang="en-US" altLang="zh-TW" dirty="0"/>
              <a:t>+ verb + object</a:t>
            </a:r>
            <a:endParaRPr lang="zh-TW" altLang="en-US" i="1" dirty="0"/>
          </a:p>
        </p:txBody>
      </p:sp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3F906578-F96B-8AEC-E900-3C3B7E9C33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38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79"/>
    </mc:Choice>
    <mc:Fallback xmlns="">
      <p:transition spd="slow" advTm="26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C626F2-76D7-B44C-62AF-CAC73CA2B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2. Reproduction</a:t>
            </a:r>
            <a:endParaRPr lang="zh-TW" altLang="en-US" dirty="0"/>
          </a:p>
        </p:txBody>
      </p:sp>
      <p:pic>
        <p:nvPicPr>
          <p:cNvPr id="7" name="圖形 6" descr="馬尾髮型的女子">
            <a:extLst>
              <a:ext uri="{FF2B5EF4-FFF2-40B4-BE49-F238E27FC236}">
                <a16:creationId xmlns:a16="http://schemas.microsoft.com/office/drawing/2014/main" id="{AB00F3F7-5488-D118-89DD-3192C1FA04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5527"/>
          <a:stretch/>
        </p:blipFill>
        <p:spPr>
          <a:xfrm>
            <a:off x="301481" y="3325091"/>
            <a:ext cx="4174841" cy="3532909"/>
          </a:xfrm>
          <a:prstGeom prst="rect">
            <a:avLst/>
          </a:prstGeom>
        </p:spPr>
      </p:pic>
      <p:pic>
        <p:nvPicPr>
          <p:cNvPr id="13" name="圖形 12" descr="穿西裝的女子">
            <a:extLst>
              <a:ext uri="{FF2B5EF4-FFF2-40B4-BE49-F238E27FC236}">
                <a16:creationId xmlns:a16="http://schemas.microsoft.com/office/drawing/2014/main" id="{FBEDE24F-43F7-6127-B951-03567F4DF6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297867" y="3537528"/>
            <a:ext cx="2992195" cy="6790026"/>
          </a:xfrm>
          <a:prstGeom prst="rect">
            <a:avLst/>
          </a:prstGeom>
        </p:spPr>
      </p:pic>
      <p:sp>
        <p:nvSpPr>
          <p:cNvPr id="16" name="語音泡泡: 圓角矩形 15">
            <a:extLst>
              <a:ext uri="{FF2B5EF4-FFF2-40B4-BE49-F238E27FC236}">
                <a16:creationId xmlns:a16="http://schemas.microsoft.com/office/drawing/2014/main" id="{FBD9B781-1451-C25D-1B01-B9088172B800}"/>
              </a:ext>
            </a:extLst>
          </p:cNvPr>
          <p:cNvSpPr/>
          <p:nvPr/>
        </p:nvSpPr>
        <p:spPr>
          <a:xfrm>
            <a:off x="2441311" y="2434744"/>
            <a:ext cx="6699681" cy="1467225"/>
          </a:xfrm>
          <a:prstGeom prst="wedgeRoundRectCallout">
            <a:avLst>
              <a:gd name="adj1" fmla="val 56058"/>
              <a:gd name="adj2" fmla="val 8965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DDBDCDC-FC30-CE34-F153-66E72952C59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9259"/>
          <a:stretch/>
        </p:blipFill>
        <p:spPr>
          <a:xfrm>
            <a:off x="2909840" y="2860896"/>
            <a:ext cx="5762625" cy="676632"/>
          </a:xfrm>
          <a:prstGeom prst="rect">
            <a:avLst/>
          </a:prstGeom>
        </p:spPr>
      </p:pic>
      <p:pic>
        <p:nvPicPr>
          <p:cNvPr id="4" name="音訊 3">
            <a:hlinkClick r:id="" action="ppaction://media"/>
            <a:extLst>
              <a:ext uri="{FF2B5EF4-FFF2-40B4-BE49-F238E27FC236}">
                <a16:creationId xmlns:a16="http://schemas.microsoft.com/office/drawing/2014/main" id="{2F486B1F-5172-D1E2-43AC-C5F93E8470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18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80"/>
    </mc:Choice>
    <mc:Fallback xmlns="">
      <p:transition spd="slow" advTm="101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C626F2-76D7-B44C-62AF-CAC73CA2B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 Resonance</a:t>
            </a:r>
            <a:endParaRPr lang="zh-TW" altLang="en-US" dirty="0"/>
          </a:p>
        </p:txBody>
      </p:sp>
      <p:pic>
        <p:nvPicPr>
          <p:cNvPr id="7" name="圖形 6" descr="馬尾髮型的女子">
            <a:extLst>
              <a:ext uri="{FF2B5EF4-FFF2-40B4-BE49-F238E27FC236}">
                <a16:creationId xmlns:a16="http://schemas.microsoft.com/office/drawing/2014/main" id="{AB00F3F7-5488-D118-89DD-3192C1FA04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5527"/>
          <a:stretch/>
        </p:blipFill>
        <p:spPr>
          <a:xfrm>
            <a:off x="301481" y="3325091"/>
            <a:ext cx="4174841" cy="3532909"/>
          </a:xfrm>
          <a:prstGeom prst="rect">
            <a:avLst/>
          </a:prstGeom>
        </p:spPr>
      </p:pic>
      <p:pic>
        <p:nvPicPr>
          <p:cNvPr id="13" name="圖形 12" descr="穿西裝的女子">
            <a:extLst>
              <a:ext uri="{FF2B5EF4-FFF2-40B4-BE49-F238E27FC236}">
                <a16:creationId xmlns:a16="http://schemas.microsoft.com/office/drawing/2014/main" id="{FBEDE24F-43F7-6127-B951-03567F4DF6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297867" y="3537528"/>
            <a:ext cx="2992195" cy="6790026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0DDBDCDC-FC30-CE34-F153-66E72952C59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9259"/>
          <a:stretch/>
        </p:blipFill>
        <p:spPr>
          <a:xfrm>
            <a:off x="2909840" y="2860896"/>
            <a:ext cx="5762625" cy="67663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19B31DDB-1D83-5052-709C-6B2627201E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3808" y="2287906"/>
            <a:ext cx="5762625" cy="1333500"/>
          </a:xfrm>
          <a:prstGeom prst="rect">
            <a:avLst/>
          </a:prstGeom>
        </p:spPr>
      </p:pic>
      <p:pic>
        <p:nvPicPr>
          <p:cNvPr id="4" name="音訊 3">
            <a:hlinkClick r:id="" action="ppaction://media"/>
            <a:extLst>
              <a:ext uri="{FF2B5EF4-FFF2-40B4-BE49-F238E27FC236}">
                <a16:creationId xmlns:a16="http://schemas.microsoft.com/office/drawing/2014/main" id="{55B8C7BB-4559-E9AF-B44F-F5CD4FAEAA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7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38"/>
    </mc:Choice>
    <mc:Fallback xmlns="">
      <p:transition spd="slow" advTm="303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010E70-1DE6-8A37-AFEC-CC94CD13E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Frame resonance and focal resonance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4B4CBAC-61F3-646D-903B-6EC256E843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579"/>
          <a:stretch/>
        </p:blipFill>
        <p:spPr>
          <a:xfrm>
            <a:off x="2927305" y="3301573"/>
            <a:ext cx="5762625" cy="197772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AEF7D63-DAAD-F8DA-A74C-82828C3A379A}"/>
              </a:ext>
            </a:extLst>
          </p:cNvPr>
          <p:cNvSpPr/>
          <p:nvPr/>
        </p:nvSpPr>
        <p:spPr>
          <a:xfrm>
            <a:off x="4957554" y="3345118"/>
            <a:ext cx="990666" cy="183838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A017E44-2D7D-9F31-D523-CDD86562CE17}"/>
              </a:ext>
            </a:extLst>
          </p:cNvPr>
          <p:cNvSpPr/>
          <p:nvPr/>
        </p:nvSpPr>
        <p:spPr>
          <a:xfrm>
            <a:off x="7777018" y="3345118"/>
            <a:ext cx="801189" cy="183838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B7F8E2D-A951-446A-D2E3-41D7FA7DE229}"/>
              </a:ext>
            </a:extLst>
          </p:cNvPr>
          <p:cNvSpPr/>
          <p:nvPr/>
        </p:nvSpPr>
        <p:spPr>
          <a:xfrm>
            <a:off x="1216958" y="2046515"/>
            <a:ext cx="9404723" cy="81860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Frame resonance: Resonance between identical elements or highly conventional correspondences </a:t>
            </a:r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C38572E0-3064-D49B-EA49-A3A3DD1F3D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2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73"/>
    </mc:Choice>
    <mc:Fallback xmlns="">
      <p:transition spd="slow" advTm="31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010E70-1DE6-8A37-AFEC-CC94CD13E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Frame resonance and focal resonance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4B4CBAC-61F3-646D-903B-6EC256E843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579"/>
          <a:stretch/>
        </p:blipFill>
        <p:spPr>
          <a:xfrm>
            <a:off x="2955015" y="3310809"/>
            <a:ext cx="5762625" cy="197772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AEF7D63-DAAD-F8DA-A74C-82828C3A379A}"/>
              </a:ext>
            </a:extLst>
          </p:cNvPr>
          <p:cNvSpPr/>
          <p:nvPr/>
        </p:nvSpPr>
        <p:spPr>
          <a:xfrm>
            <a:off x="6081486" y="3328227"/>
            <a:ext cx="1235562" cy="1908055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B7F8E2D-A951-446A-D2E3-41D7FA7DE229}"/>
              </a:ext>
            </a:extLst>
          </p:cNvPr>
          <p:cNvSpPr/>
          <p:nvPr/>
        </p:nvSpPr>
        <p:spPr>
          <a:xfrm>
            <a:off x="1216958" y="2046515"/>
            <a:ext cx="9404723" cy="818605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Focal resonance: Resonance between elements that strongly contrast with the previous element, tell you ‘what’s new/different’</a:t>
            </a:r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01BCB9F9-07C6-CEC9-94C2-E6514D8148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2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1"/>
    </mc:Choice>
    <mc:Fallback xmlns="">
      <p:transition spd="slow" advTm="17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010E70-1DE6-8A37-AFEC-CC94CD13E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Frame resonance and focal resonance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7AC65CE-64E4-485A-255A-810AB0DF5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87" y="2347278"/>
            <a:ext cx="5762625" cy="265747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1A7B703-3220-3B56-47BA-2EADB2C9E8F4}"/>
              </a:ext>
            </a:extLst>
          </p:cNvPr>
          <p:cNvSpPr/>
          <p:nvPr/>
        </p:nvSpPr>
        <p:spPr>
          <a:xfrm>
            <a:off x="1393637" y="5414056"/>
            <a:ext cx="9404723" cy="116694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Question: Which of the resonances between the third and fourth lines are frame resonances? Which are focal resonances? How does your answer differ from the relationships between the first three lines? </a:t>
            </a:r>
            <a:endParaRPr lang="zh-TW" altLang="en-US" dirty="0"/>
          </a:p>
        </p:txBody>
      </p:sp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8B91D40E-7D02-7A63-8F7E-1BF4E97B0E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10"/>
    </mc:Choice>
    <mc:Fallback xmlns="">
      <p:transition spd="slow" advTm="28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010E70-1DE6-8A37-AFEC-CC94CD13E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Frame resonance and focal resonance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7AC65CE-64E4-485A-255A-810AB0DF5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87" y="2347278"/>
            <a:ext cx="5762625" cy="265747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1A7B703-3220-3B56-47BA-2EADB2C9E8F4}"/>
              </a:ext>
            </a:extLst>
          </p:cNvPr>
          <p:cNvSpPr/>
          <p:nvPr/>
        </p:nvSpPr>
        <p:spPr>
          <a:xfrm>
            <a:off x="1393637" y="5414056"/>
            <a:ext cx="9404723" cy="116694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Question: Which of the resonances between the third and fourth lines are frame resonances? Which are focal resonances? How does your answer differ from the relationships between the first three lines? </a:t>
            </a:r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E60C1F9-6FBF-029B-62AE-4B7EF1C60704}"/>
              </a:ext>
            </a:extLst>
          </p:cNvPr>
          <p:cNvSpPr/>
          <p:nvPr/>
        </p:nvSpPr>
        <p:spPr>
          <a:xfrm>
            <a:off x="6281510" y="2262551"/>
            <a:ext cx="1719489" cy="2814274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A7E8876-BE5F-2179-C471-E1721E872BBE}"/>
              </a:ext>
            </a:extLst>
          </p:cNvPr>
          <p:cNvSpPr/>
          <p:nvPr/>
        </p:nvSpPr>
        <p:spPr>
          <a:xfrm>
            <a:off x="8117568" y="3771855"/>
            <a:ext cx="616857" cy="1166947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90FC46C-FE00-8C15-6287-925386B1CD9A}"/>
              </a:ext>
            </a:extLst>
          </p:cNvPr>
          <p:cNvSpPr/>
          <p:nvPr/>
        </p:nvSpPr>
        <p:spPr>
          <a:xfrm>
            <a:off x="5232560" y="2451827"/>
            <a:ext cx="932381" cy="248697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43DA390-C6D1-A716-947C-7DB340ABCB8A}"/>
              </a:ext>
            </a:extLst>
          </p:cNvPr>
          <p:cNvSpPr/>
          <p:nvPr/>
        </p:nvSpPr>
        <p:spPr>
          <a:xfrm>
            <a:off x="8066897" y="2451827"/>
            <a:ext cx="753253" cy="181537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5214261-1639-BBC1-5DF2-465D6029EE59}"/>
              </a:ext>
            </a:extLst>
          </p:cNvPr>
          <p:cNvSpPr/>
          <p:nvPr/>
        </p:nvSpPr>
        <p:spPr>
          <a:xfrm>
            <a:off x="1079660" y="2125551"/>
            <a:ext cx="1625440" cy="652552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Frame resonance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7E8A834-E900-1F51-31C3-B83928E237AA}"/>
              </a:ext>
            </a:extLst>
          </p:cNvPr>
          <p:cNvSpPr/>
          <p:nvPr/>
        </p:nvSpPr>
        <p:spPr>
          <a:xfrm>
            <a:off x="1079661" y="3359513"/>
            <a:ext cx="1625440" cy="676207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Focal resonance</a:t>
            </a:r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11" name="音訊 10">
            <a:hlinkClick r:id="" action="ppaction://media"/>
            <a:extLst>
              <a:ext uri="{FF2B5EF4-FFF2-40B4-BE49-F238E27FC236}">
                <a16:creationId xmlns:a16="http://schemas.microsoft.com/office/drawing/2014/main" id="{96561D84-E115-7848-87A9-D0A4626ADE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29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120"/>
    </mc:Choice>
    <mc:Fallback xmlns="">
      <p:transition spd="slow" advTm="115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0903A0-6017-0DA3-657A-C6DA273BE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altLang="zh-TW">
                <a:solidFill>
                  <a:srgbClr val="EBEBEB"/>
                </a:solidFill>
              </a:rPr>
              <a:t>Diagraph</a:t>
            </a:r>
            <a:endParaRPr lang="zh-TW" altLang="en-US">
              <a:solidFill>
                <a:srgbClr val="EBEBEB"/>
              </a:solidFill>
            </a:endParaRP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A125E84D-E610-1B96-F3E2-FB22787875B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8930" y="3011634"/>
          <a:ext cx="10895371" cy="3001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4106">
                  <a:extLst>
                    <a:ext uri="{9D8B030D-6E8A-4147-A177-3AD203B41FA5}">
                      <a16:colId xmlns:a16="http://schemas.microsoft.com/office/drawing/2014/main" val="2003109130"/>
                    </a:ext>
                  </a:extLst>
                </a:gridCol>
                <a:gridCol w="1852601">
                  <a:extLst>
                    <a:ext uri="{9D8B030D-6E8A-4147-A177-3AD203B41FA5}">
                      <a16:colId xmlns:a16="http://schemas.microsoft.com/office/drawing/2014/main" val="1495391436"/>
                    </a:ext>
                  </a:extLst>
                </a:gridCol>
                <a:gridCol w="1580497">
                  <a:extLst>
                    <a:ext uri="{9D8B030D-6E8A-4147-A177-3AD203B41FA5}">
                      <a16:colId xmlns:a16="http://schemas.microsoft.com/office/drawing/2014/main" val="3166899624"/>
                    </a:ext>
                  </a:extLst>
                </a:gridCol>
                <a:gridCol w="2035597">
                  <a:extLst>
                    <a:ext uri="{9D8B030D-6E8A-4147-A177-3AD203B41FA5}">
                      <a16:colId xmlns:a16="http://schemas.microsoft.com/office/drawing/2014/main" val="2884785062"/>
                    </a:ext>
                  </a:extLst>
                </a:gridCol>
                <a:gridCol w="1718464">
                  <a:extLst>
                    <a:ext uri="{9D8B030D-6E8A-4147-A177-3AD203B41FA5}">
                      <a16:colId xmlns:a16="http://schemas.microsoft.com/office/drawing/2014/main" val="145018740"/>
                    </a:ext>
                  </a:extLst>
                </a:gridCol>
                <a:gridCol w="1854106">
                  <a:extLst>
                    <a:ext uri="{9D8B030D-6E8A-4147-A177-3AD203B41FA5}">
                      <a16:colId xmlns:a16="http://schemas.microsoft.com/office/drawing/2014/main" val="3473947346"/>
                    </a:ext>
                  </a:extLst>
                </a:gridCol>
              </a:tblGrid>
              <a:tr h="600305">
                <a:tc>
                  <a:txBody>
                    <a:bodyPr/>
                    <a:lstStyle/>
                    <a:p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A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B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C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D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502485391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Mary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and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he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/>
                        <a:t>can take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/>
                        <a:t>leave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93348780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and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he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earns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leave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350212668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he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gets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sick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leave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728868916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we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don’t get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shit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1721408144"/>
                  </a:ext>
                </a:extLst>
              </a:tr>
            </a:tbl>
          </a:graphicData>
        </a:graphic>
      </p:graphicFrame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17ADCCB5-B338-9394-A1C0-923A38231E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14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99"/>
    </mc:Choice>
    <mc:Fallback xmlns="">
      <p:transition spd="slow" advTm="60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0903A0-6017-0DA3-657A-C6DA273BE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altLang="zh-TW" dirty="0" err="1">
                <a:solidFill>
                  <a:srgbClr val="EBEBEB"/>
                </a:solidFill>
              </a:rPr>
              <a:t>Analysing</a:t>
            </a:r>
            <a:r>
              <a:rPr lang="en-US" altLang="zh-TW" dirty="0">
                <a:solidFill>
                  <a:srgbClr val="EBEBEB"/>
                </a:solidFill>
              </a:rPr>
              <a:t> analogies in focal resonance</a:t>
            </a:r>
            <a:endParaRPr lang="zh-TW" altLang="en-US" dirty="0">
              <a:solidFill>
                <a:srgbClr val="EBEBEB"/>
              </a:solidFill>
            </a:endParaRP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A125E84D-E610-1B96-F3E2-FB22787875B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64990" y="2593622"/>
          <a:ext cx="9662019" cy="3001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3410">
                  <a:extLst>
                    <a:ext uri="{9D8B030D-6E8A-4147-A177-3AD203B41FA5}">
                      <a16:colId xmlns:a16="http://schemas.microsoft.com/office/drawing/2014/main" val="2003109130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3166899624"/>
                    </a:ext>
                  </a:extLst>
                </a:gridCol>
                <a:gridCol w="2343390">
                  <a:extLst>
                    <a:ext uri="{9D8B030D-6E8A-4147-A177-3AD203B41FA5}">
                      <a16:colId xmlns:a16="http://schemas.microsoft.com/office/drawing/2014/main" val="2884785062"/>
                    </a:ext>
                  </a:extLst>
                </a:gridCol>
                <a:gridCol w="1681366">
                  <a:extLst>
                    <a:ext uri="{9D8B030D-6E8A-4147-A177-3AD203B41FA5}">
                      <a16:colId xmlns:a16="http://schemas.microsoft.com/office/drawing/2014/main" val="2113517683"/>
                    </a:ext>
                  </a:extLst>
                </a:gridCol>
                <a:gridCol w="3462367">
                  <a:extLst>
                    <a:ext uri="{9D8B030D-6E8A-4147-A177-3AD203B41FA5}">
                      <a16:colId xmlns:a16="http://schemas.microsoft.com/office/drawing/2014/main" val="145018740"/>
                    </a:ext>
                  </a:extLst>
                </a:gridCol>
              </a:tblGrid>
              <a:tr h="600305">
                <a:tc>
                  <a:txBody>
                    <a:bodyPr/>
                    <a:lstStyle/>
                    <a:p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B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C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C – interpretation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502485391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Mary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he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b="1" dirty="0">
                          <a:solidFill>
                            <a:schemeClr val="accent3"/>
                          </a:solidFill>
                        </a:rPr>
                        <a:t>can</a:t>
                      </a:r>
                      <a:r>
                        <a:rPr lang="en-US" altLang="zh-TW" sz="2700" b="1" dirty="0"/>
                        <a:t> take</a:t>
                      </a:r>
                      <a:endParaRPr lang="zh-TW" altLang="en-US" sz="2700" b="1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b="0" dirty="0"/>
                        <a:t>leave</a:t>
                      </a:r>
                      <a:endParaRPr lang="zh-TW" altLang="en-US" sz="2700" b="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i="1" dirty="0">
                          <a:solidFill>
                            <a:schemeClr val="accent3"/>
                          </a:solidFill>
                        </a:rPr>
                        <a:t>can</a:t>
                      </a:r>
                      <a:r>
                        <a:rPr lang="en-US" altLang="zh-TW" sz="2700" dirty="0"/>
                        <a:t> – Possibility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93348780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he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b="1" dirty="0"/>
                        <a:t>earn</a:t>
                      </a:r>
                      <a:r>
                        <a:rPr lang="en-US" altLang="zh-TW" sz="27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</a:t>
                      </a:r>
                      <a:endParaRPr lang="zh-TW" altLang="en-US" sz="27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b="0" dirty="0"/>
                        <a:t>leave</a:t>
                      </a:r>
                      <a:endParaRPr lang="zh-TW" altLang="en-US" sz="2700" b="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i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-s</a:t>
                      </a:r>
                      <a:r>
                        <a:rPr lang="en-US" altLang="zh-TW" sz="2700" i="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TW" sz="2700" i="0" dirty="0"/>
                        <a:t>– Habit</a:t>
                      </a:r>
                      <a:endParaRPr lang="zh-TW" altLang="en-US" sz="2700" i="1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350212668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he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b="1" dirty="0"/>
                        <a:t>get</a:t>
                      </a:r>
                      <a:r>
                        <a:rPr lang="en-US" altLang="zh-TW" sz="27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</a:t>
                      </a:r>
                      <a:endParaRPr lang="zh-TW" altLang="en-US" sz="27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b="0" dirty="0"/>
                        <a:t>leave</a:t>
                      </a:r>
                      <a:endParaRPr lang="zh-TW" altLang="en-US" sz="2700" b="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-s</a:t>
                      </a:r>
                      <a:r>
                        <a:rPr lang="en-US" altLang="zh-TW" sz="2700" i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TW" sz="2700" i="0" dirty="0"/>
                        <a:t>– Habit</a:t>
                      </a:r>
                      <a:endParaRPr lang="zh-TW" altLang="en-US" sz="2700" i="1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728868916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we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don’t</a:t>
                      </a:r>
                      <a:r>
                        <a:rPr lang="en-US" altLang="zh-TW" sz="2700" b="1" dirty="0"/>
                        <a:t> get</a:t>
                      </a:r>
                      <a:endParaRPr lang="zh-TW" altLang="en-US" sz="2700" b="1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b="0" dirty="0"/>
                        <a:t>shit</a:t>
                      </a:r>
                      <a:endParaRPr lang="zh-TW" altLang="en-US" sz="2700" b="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i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don’t</a:t>
                      </a:r>
                      <a:r>
                        <a:rPr lang="en-US" altLang="zh-TW" sz="2700" i="0" dirty="0"/>
                        <a:t> - Impossibility</a:t>
                      </a:r>
                      <a:endParaRPr lang="zh-TW" altLang="en-US" sz="2700" i="1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1721408144"/>
                  </a:ext>
                </a:extLst>
              </a:tr>
            </a:tbl>
          </a:graphicData>
        </a:graphic>
      </p:graphicFrame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AB0B5E65-70CA-80B8-D327-D6A7D6E15C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7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2"/>
    </mc:Choice>
    <mc:Fallback xmlns="">
      <p:transition spd="slow" advTm="110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0903A0-6017-0DA3-657A-C6DA273BE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altLang="zh-TW" dirty="0" err="1">
                <a:solidFill>
                  <a:srgbClr val="EBEBEB"/>
                </a:solidFill>
              </a:rPr>
              <a:t>Analysing</a:t>
            </a:r>
            <a:r>
              <a:rPr lang="en-US" altLang="zh-TW" dirty="0">
                <a:solidFill>
                  <a:srgbClr val="EBEBEB"/>
                </a:solidFill>
              </a:rPr>
              <a:t> analogies in focal resonance</a:t>
            </a:r>
            <a:endParaRPr lang="zh-TW" altLang="en-US" dirty="0">
              <a:solidFill>
                <a:srgbClr val="EBEBEB"/>
              </a:solidFill>
            </a:endParaRP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A125E84D-E610-1B96-F3E2-FB22787875B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64990" y="2593622"/>
          <a:ext cx="9662019" cy="3001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3410">
                  <a:extLst>
                    <a:ext uri="{9D8B030D-6E8A-4147-A177-3AD203B41FA5}">
                      <a16:colId xmlns:a16="http://schemas.microsoft.com/office/drawing/2014/main" val="2003109130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3166899624"/>
                    </a:ext>
                  </a:extLst>
                </a:gridCol>
                <a:gridCol w="2343390">
                  <a:extLst>
                    <a:ext uri="{9D8B030D-6E8A-4147-A177-3AD203B41FA5}">
                      <a16:colId xmlns:a16="http://schemas.microsoft.com/office/drawing/2014/main" val="2884785062"/>
                    </a:ext>
                  </a:extLst>
                </a:gridCol>
                <a:gridCol w="1681366">
                  <a:extLst>
                    <a:ext uri="{9D8B030D-6E8A-4147-A177-3AD203B41FA5}">
                      <a16:colId xmlns:a16="http://schemas.microsoft.com/office/drawing/2014/main" val="2113517683"/>
                    </a:ext>
                  </a:extLst>
                </a:gridCol>
                <a:gridCol w="3462367">
                  <a:extLst>
                    <a:ext uri="{9D8B030D-6E8A-4147-A177-3AD203B41FA5}">
                      <a16:colId xmlns:a16="http://schemas.microsoft.com/office/drawing/2014/main" val="145018740"/>
                    </a:ext>
                  </a:extLst>
                </a:gridCol>
              </a:tblGrid>
              <a:tr h="600305">
                <a:tc>
                  <a:txBody>
                    <a:bodyPr/>
                    <a:lstStyle/>
                    <a:p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B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C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E – interpretation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502485391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Mary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he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b="0" dirty="0"/>
                        <a:t>can take</a:t>
                      </a:r>
                      <a:endParaRPr lang="zh-TW" altLang="en-US" sz="2700" b="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leave</a:t>
                      </a:r>
                      <a:endParaRPr lang="zh-TW" altLang="en-US" sz="27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i="1" dirty="0"/>
                        <a:t>specific thing</a:t>
                      </a:r>
                      <a:endParaRPr lang="zh-TW" altLang="en-US" sz="2700" i="1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93348780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he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b="0" dirty="0"/>
                        <a:t>earns</a:t>
                      </a:r>
                      <a:endParaRPr lang="zh-TW" altLang="en-US" sz="2700" b="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leave</a:t>
                      </a:r>
                      <a:endParaRPr lang="zh-TW" altLang="en-US" sz="27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i="1" dirty="0"/>
                        <a:t>specific thing</a:t>
                      </a:r>
                      <a:endParaRPr lang="zh-TW" altLang="en-US" sz="2700" i="1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350212668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he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b="0" dirty="0"/>
                        <a:t>gets</a:t>
                      </a:r>
                      <a:endParaRPr lang="zh-TW" altLang="en-US" sz="2700" b="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leave</a:t>
                      </a:r>
                      <a:endParaRPr lang="zh-TW" altLang="en-US" sz="27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i="1" dirty="0"/>
                        <a:t>specific thing</a:t>
                      </a:r>
                      <a:endParaRPr lang="zh-TW" altLang="en-US" sz="2700" i="1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728868916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we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b="0" dirty="0"/>
                        <a:t>don’t get</a:t>
                      </a:r>
                      <a:endParaRPr lang="zh-TW" altLang="en-US" sz="2700" b="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shit</a:t>
                      </a:r>
                      <a:endParaRPr lang="zh-TW" altLang="en-US" sz="27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i="1" dirty="0"/>
                        <a:t>anything</a:t>
                      </a:r>
                      <a:endParaRPr lang="zh-TW" altLang="en-US" sz="2700" i="1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1721408144"/>
                  </a:ext>
                </a:extLst>
              </a:tr>
            </a:tbl>
          </a:graphicData>
        </a:graphic>
      </p:graphicFrame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AC71C17A-EE2F-BA44-DBF0-4E19700012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2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25"/>
    </mc:Choice>
    <mc:Fallback xmlns="">
      <p:transition spd="slow" advTm="250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41C5F3-B933-222C-A711-C7606A466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Things to look for in the paper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7F0B61F-C216-BBCA-16A4-2FCAD07A3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HK" sz="2800" dirty="0"/>
          </a:p>
          <a:p>
            <a:r>
              <a:rPr lang="en-US" altLang="zh-HK" sz="2800" dirty="0"/>
              <a:t>How do they </a:t>
            </a:r>
            <a:r>
              <a:rPr lang="en-US" altLang="zh-HK" sz="2800" dirty="0" err="1"/>
              <a:t>operationalise</a:t>
            </a:r>
            <a:r>
              <a:rPr lang="en-US" altLang="zh-HK" sz="2800" dirty="0"/>
              <a:t> degree of resonance?</a:t>
            </a:r>
          </a:p>
          <a:p>
            <a:r>
              <a:rPr lang="en-US" altLang="zh-HK" sz="2800" dirty="0"/>
              <a:t>What role does self-resonance (resonating with yourself) vs. other-resonance (resonating with someone else)</a:t>
            </a:r>
            <a:r>
              <a:rPr lang="zh-TW" altLang="en-US" sz="2800" dirty="0"/>
              <a:t> </a:t>
            </a:r>
            <a:r>
              <a:rPr lang="en-US" altLang="zh-TW" sz="2800" dirty="0"/>
              <a:t>play?</a:t>
            </a:r>
            <a:endParaRPr lang="zh-HK" altLang="en-US" sz="2800" dirty="0"/>
          </a:p>
        </p:txBody>
      </p:sp>
      <p:pic>
        <p:nvPicPr>
          <p:cNvPr id="4" name="音訊 3">
            <a:hlinkClick r:id="" action="ppaction://media"/>
            <a:extLst>
              <a:ext uri="{FF2B5EF4-FFF2-40B4-BE49-F238E27FC236}">
                <a16:creationId xmlns:a16="http://schemas.microsoft.com/office/drawing/2014/main" id="{CE0E48B6-E2EB-D4AC-755D-4D8EA4ECD3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3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07"/>
    </mc:Choice>
    <mc:Fallback xmlns="">
      <p:transition spd="slow" advTm="44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B526CBF-0AA4-49A9-B305-EE0AF3AF6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of an electromagnetic radiation">
            <a:extLst>
              <a:ext uri="{FF2B5EF4-FFF2-40B4-BE49-F238E27FC236}">
                <a16:creationId xmlns:a16="http://schemas.microsoft.com/office/drawing/2014/main" id="{00591F3C-0BB2-DF76-27AF-02AEFE73B9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65" b="428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C8B5139-02E6-4DEA-9CCE-962CAF0AF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0470BC0-AB0D-4A03-B4F1-5DDA9A31C1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4A08B2-EC2C-4641-81BE-FE8B068BE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" name="標題 3">
            <a:extLst>
              <a:ext uri="{FF2B5EF4-FFF2-40B4-BE49-F238E27FC236}">
                <a16:creationId xmlns:a16="http://schemas.microsoft.com/office/drawing/2014/main" id="{37BAAB5F-EE91-D5B8-24AB-1E3663AB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2142067"/>
            <a:ext cx="3412067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dirty="0">
                <a:solidFill>
                  <a:srgbClr val="FFFFFF"/>
                </a:solidFill>
              </a:rPr>
              <a:t>Notes on determining resonance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4EB70E1-D11E-B601-4C43-488773EB7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200" y="5145513"/>
            <a:ext cx="3412067" cy="73882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 sz="160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839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973F5A57-C4B1-EFBD-5964-6CCA117E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0138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altLang="zh-HK" sz="2400" dirty="0">
                <a:solidFill>
                  <a:srgbClr val="FFFFFF"/>
                </a:solidFill>
              </a:rPr>
              <a:t>Resonance is about engagement</a:t>
            </a:r>
            <a:endParaRPr lang="zh-HK" altLang="en-US" sz="2400" dirty="0">
              <a:solidFill>
                <a:srgbClr val="FFFFFF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B4B9089-4D2B-DE91-C924-B619ECEEB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 fontScale="85000" lnSpcReduction="10000"/>
          </a:bodyPr>
          <a:lstStyle/>
          <a:p>
            <a:pPr marL="514350" indent="-514350">
              <a:buNone/>
            </a:pPr>
            <a:r>
              <a:rPr lang="en-US" altLang="zh-HK" sz="2400" dirty="0">
                <a:solidFill>
                  <a:srgbClr val="FFFFFF"/>
                </a:solidFill>
              </a:rPr>
              <a:t>When you are unsure whether two elements resonate, ask yourself:</a:t>
            </a:r>
          </a:p>
          <a:p>
            <a:pPr marL="0" indent="0">
              <a:buNone/>
            </a:pPr>
            <a:r>
              <a:rPr lang="en-US" altLang="zh-HK" sz="2400" i="1" dirty="0">
                <a:solidFill>
                  <a:srgbClr val="FFFFFF"/>
                </a:solidFill>
              </a:rPr>
              <a:t>Is the speaker trying to engage with the preceding utterance by creating a correspondence?</a:t>
            </a:r>
          </a:p>
          <a:p>
            <a:pPr marL="0" indent="0">
              <a:buNone/>
            </a:pPr>
            <a:r>
              <a:rPr lang="en-US" altLang="zh-HK" sz="2400" dirty="0">
                <a:solidFill>
                  <a:srgbClr val="FFFFFF"/>
                </a:solidFill>
              </a:rPr>
              <a:t>It’s more complex than just taking grammar or meaning into account; we have to make an informed decision based on all of that!</a:t>
            </a:r>
            <a:endParaRPr lang="zh-HK" altLang="en-US" sz="2400" dirty="0">
              <a:solidFill>
                <a:srgbClr val="FFFFFF"/>
              </a:solidFill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8D11051-1309-E693-6BFB-6A69B53A4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78" y="948413"/>
            <a:ext cx="6258550" cy="4959900"/>
          </a:xfrm>
          <a:prstGeom prst="rect">
            <a:avLst/>
          </a:prstGeom>
        </p:spPr>
      </p:pic>
      <p:sp>
        <p:nvSpPr>
          <p:cNvPr id="6" name="箭號: 向右 5">
            <a:extLst>
              <a:ext uri="{FF2B5EF4-FFF2-40B4-BE49-F238E27FC236}">
                <a16:creationId xmlns:a16="http://schemas.microsoft.com/office/drawing/2014/main" id="{9C865566-FF8A-96F1-CFC2-D54C36485005}"/>
              </a:ext>
            </a:extLst>
          </p:cNvPr>
          <p:cNvSpPr/>
          <p:nvPr/>
        </p:nvSpPr>
        <p:spPr>
          <a:xfrm>
            <a:off x="4577543" y="3279387"/>
            <a:ext cx="350401" cy="29795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箭號: 向右 8">
            <a:extLst>
              <a:ext uri="{FF2B5EF4-FFF2-40B4-BE49-F238E27FC236}">
                <a16:creationId xmlns:a16="http://schemas.microsoft.com/office/drawing/2014/main" id="{832A1011-E7B5-DCB2-F8C9-D195D9052935}"/>
              </a:ext>
            </a:extLst>
          </p:cNvPr>
          <p:cNvSpPr/>
          <p:nvPr/>
        </p:nvSpPr>
        <p:spPr>
          <a:xfrm>
            <a:off x="4577543" y="4444874"/>
            <a:ext cx="350401" cy="29795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85B103D-CA57-B8CC-4C2F-085A670CF132}"/>
              </a:ext>
            </a:extLst>
          </p:cNvPr>
          <p:cNvSpPr/>
          <p:nvPr/>
        </p:nvSpPr>
        <p:spPr>
          <a:xfrm>
            <a:off x="5505450" y="6209279"/>
            <a:ext cx="5848350" cy="45822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Do you think these two lines resonate? Why?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74799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973F5A57-C4B1-EFBD-5964-6CCA117E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013800"/>
          </a:xfrm>
        </p:spPr>
        <p:txBody>
          <a:bodyPr>
            <a:normAutofit/>
          </a:bodyPr>
          <a:lstStyle/>
          <a:p>
            <a:r>
              <a:rPr lang="en-US" altLang="zh-HK" sz="2200">
                <a:solidFill>
                  <a:srgbClr val="FFFFFF"/>
                </a:solidFill>
              </a:rPr>
              <a:t>Resonance is about engagement</a:t>
            </a:r>
            <a:endParaRPr lang="zh-HK" altLang="en-US" sz="2200">
              <a:solidFill>
                <a:srgbClr val="FFFFFF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B4B9089-4D2B-DE91-C924-B619ECEEB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zh-HK" sz="2400" dirty="0">
                <a:solidFill>
                  <a:srgbClr val="FFFFFF"/>
                </a:solidFill>
              </a:rPr>
              <a:t>Whenever you want to determine whether two words appear in the same column, ask yourself:</a:t>
            </a:r>
          </a:p>
          <a:p>
            <a:pPr marL="0" indent="0">
              <a:buNone/>
            </a:pPr>
            <a:r>
              <a:rPr lang="en-US" altLang="zh-HK" sz="2400" dirty="0">
                <a:solidFill>
                  <a:srgbClr val="FFFFFF"/>
                </a:solidFill>
              </a:rPr>
              <a:t>Am I showing </a:t>
            </a:r>
            <a:r>
              <a:rPr lang="en-US" altLang="zh-HK" sz="2400" i="1" dirty="0">
                <a:solidFill>
                  <a:srgbClr val="FFFFFF"/>
                </a:solidFill>
              </a:rPr>
              <a:t>all</a:t>
            </a:r>
            <a:r>
              <a:rPr lang="en-US" altLang="zh-HK" sz="2400" dirty="0">
                <a:solidFill>
                  <a:srgbClr val="FFFFFF"/>
                </a:solidFill>
              </a:rPr>
              <a:t> the structural correspondences between the two?</a:t>
            </a:r>
            <a:endParaRPr lang="zh-HK" altLang="en-US" sz="2400" dirty="0">
              <a:solidFill>
                <a:srgbClr val="FFFFFF"/>
              </a:solidFill>
            </a:endParaRP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032D903E-A885-BFBE-EB98-D302499993D1}"/>
              </a:ext>
            </a:extLst>
          </p:cNvPr>
          <p:cNvGrpSpPr/>
          <p:nvPr/>
        </p:nvGrpSpPr>
        <p:grpSpPr>
          <a:xfrm>
            <a:off x="4568800" y="1858611"/>
            <a:ext cx="6866505" cy="3139497"/>
            <a:chOff x="4184593" y="2326887"/>
            <a:chExt cx="7458075" cy="340997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85B103D-CA57-B8CC-4C2F-085A670CF132}"/>
                </a:ext>
              </a:extLst>
            </p:cNvPr>
            <p:cNvSpPr/>
            <p:nvPr/>
          </p:nvSpPr>
          <p:spPr>
            <a:xfrm>
              <a:off x="4989455" y="5278642"/>
              <a:ext cx="5848350" cy="45822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0624">
                <a:spcAft>
                  <a:spcPts val="600"/>
                </a:spcAft>
              </a:pPr>
              <a:r>
                <a:rPr lang="en-US" altLang="zh-HK" sz="1656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Which one do you prefer?</a:t>
              </a:r>
              <a:endParaRPr lang="zh-HK" altLang="en-US"/>
            </a:p>
          </p:txBody>
        </p:sp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2ECEF42B-522B-02ED-E6FC-083DE6BA3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84593" y="2326887"/>
              <a:ext cx="7391400" cy="781050"/>
            </a:xfrm>
            <a:prstGeom prst="rect">
              <a:avLst/>
            </a:prstGeom>
          </p:spPr>
        </p:pic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F8A5397D-288E-B1D7-927E-9E2A7BAA6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84593" y="3407164"/>
              <a:ext cx="7458075" cy="1381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8420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14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9" name="Rectangle 18">
            <a:extLst>
              <a:ext uri="{FF2B5EF4-FFF2-40B4-BE49-F238E27FC236}">
                <a16:creationId xmlns:a16="http://schemas.microsoft.com/office/drawing/2014/main" id="{F34F34AF-75E7-4149-A3CF-2E483C744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6">
            <a:extLst>
              <a:ext uri="{FF2B5EF4-FFF2-40B4-BE49-F238E27FC236}">
                <a16:creationId xmlns:a16="http://schemas.microsoft.com/office/drawing/2014/main" id="{A3B93CCE-6B21-8AC0-FC91-52CC23BBAD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t="196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31" name="Group 20">
            <a:extLst>
              <a:ext uri="{FF2B5EF4-FFF2-40B4-BE49-F238E27FC236}">
                <a16:creationId xmlns:a16="http://schemas.microsoft.com/office/drawing/2014/main" id="{1654C7F9-AF92-42BD-A713-6B020F63B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4E3B121-1133-4B7A-BF30-80EF7C9F0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C0F23FC-3B0D-4C62-B729-C43F56DC1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" name="標題 3">
            <a:extLst>
              <a:ext uri="{FF2B5EF4-FFF2-40B4-BE49-F238E27FC236}">
                <a16:creationId xmlns:a16="http://schemas.microsoft.com/office/drawing/2014/main" id="{37BAAB5F-EE91-D5B8-24AB-1E3663AB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2142067"/>
            <a:ext cx="3412067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>
                <a:solidFill>
                  <a:srgbClr val="FFFFFF"/>
                </a:solidFill>
              </a:rPr>
              <a:t>Resonance and engagement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4EB70E1-D11E-B601-4C43-488773EB7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200" y="5145513"/>
            <a:ext cx="3412067" cy="73882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 sz="160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772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56EB9-078F-4952-AC1F-149C7A0AE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79C207AC-90CA-A837-C46B-152BC2286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934" y="702156"/>
            <a:ext cx="7157865" cy="588164"/>
          </a:xfrm>
        </p:spPr>
        <p:txBody>
          <a:bodyPr>
            <a:normAutofit/>
          </a:bodyPr>
          <a:lstStyle/>
          <a:p>
            <a:r>
              <a:rPr lang="en-US" altLang="zh-HK" dirty="0">
                <a:solidFill>
                  <a:schemeClr val="accent1"/>
                </a:solidFill>
              </a:rPr>
              <a:t>Resonance and responsiveness</a:t>
            </a:r>
            <a:endParaRPr lang="zh-HK" altLang="en-US" dirty="0">
              <a:solidFill>
                <a:schemeClr val="accent1"/>
              </a:solidFill>
            </a:endParaRPr>
          </a:p>
        </p:txBody>
      </p:sp>
      <p:pic>
        <p:nvPicPr>
          <p:cNvPr id="5" name="Picture 4" descr="Abstract background of glass spheres connected">
            <a:extLst>
              <a:ext uri="{FF2B5EF4-FFF2-40B4-BE49-F238E27FC236}">
                <a16:creationId xmlns:a16="http://schemas.microsoft.com/office/drawing/2014/main" id="{61DE1725-3870-5F01-6430-C32D1D2D67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288" r="19824"/>
          <a:stretch/>
        </p:blipFill>
        <p:spPr>
          <a:xfrm>
            <a:off x="20" y="10"/>
            <a:ext cx="4131713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42427A-0A1F-4A55-8705-D9179F1E0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9934" y="457200"/>
            <a:ext cx="7223760" cy="91440"/>
          </a:xfrm>
          <a:prstGeom prst="rect">
            <a:avLst/>
          </a:prstGeom>
          <a:solidFill>
            <a:srgbClr val="7FAED4"/>
          </a:solidFill>
          <a:ln>
            <a:solidFill>
              <a:srgbClr val="7FAE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57056CC-9277-3AC8-72B3-2BC768EF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9934" y="1896533"/>
            <a:ext cx="7157866" cy="3962266"/>
          </a:xfrm>
        </p:spPr>
        <p:txBody>
          <a:bodyPr>
            <a:noAutofit/>
          </a:bodyPr>
          <a:lstStyle/>
          <a:p>
            <a:pPr>
              <a:buClr>
                <a:srgbClr val="7FAED4"/>
              </a:buClr>
            </a:pPr>
            <a:r>
              <a:rPr lang="en-US" altLang="zh-HK" sz="2800" dirty="0"/>
              <a:t>Resonance shows the current utterance’s contingency on a previous utterance</a:t>
            </a:r>
          </a:p>
          <a:p>
            <a:pPr>
              <a:buClr>
                <a:srgbClr val="7FAED4"/>
              </a:buClr>
            </a:pPr>
            <a:r>
              <a:rPr lang="en-US" altLang="zh-HK" sz="2800" dirty="0"/>
              <a:t>When we resonate with someone, we are responsive to what they just said</a:t>
            </a:r>
          </a:p>
          <a:p>
            <a:pPr>
              <a:buClr>
                <a:srgbClr val="7FAED4"/>
              </a:buClr>
            </a:pPr>
            <a:r>
              <a:rPr lang="en-US" altLang="zh-HK" sz="2800" dirty="0"/>
              <a:t>Recall that resonance is the </a:t>
            </a:r>
            <a:r>
              <a:rPr lang="en-US" altLang="zh-HK" sz="2800" i="1" dirty="0"/>
              <a:t>selective</a:t>
            </a:r>
            <a:r>
              <a:rPr lang="en-US" altLang="zh-HK" sz="2800" dirty="0"/>
              <a:t> reproduction of structures and patterns</a:t>
            </a:r>
          </a:p>
          <a:p>
            <a:pPr>
              <a:buClr>
                <a:srgbClr val="7FAED4"/>
              </a:buClr>
            </a:pPr>
            <a:r>
              <a:rPr lang="en-US" altLang="zh-HK" sz="2800" dirty="0"/>
              <a:t>When we select some parts to reproduce, and other parts not to, we are also engaging with the prior discourse context!</a:t>
            </a:r>
          </a:p>
        </p:txBody>
      </p:sp>
    </p:spTree>
    <p:extLst>
      <p:ext uri="{BB962C8B-B14F-4D97-AF65-F5344CB8AC3E}">
        <p14:creationId xmlns:p14="http://schemas.microsoft.com/office/powerpoint/2010/main" val="2668743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283DE1-BE22-885E-8BD1-08991A2D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Resonance and adjacency pairs</a:t>
            </a:r>
            <a:endParaRPr lang="zh-HK" altLang="en-US" dirty="0"/>
          </a:p>
        </p:txBody>
      </p:sp>
      <p:graphicFrame>
        <p:nvGraphicFramePr>
          <p:cNvPr id="10" name="表格 10">
            <a:extLst>
              <a:ext uri="{FF2B5EF4-FFF2-40B4-BE49-F238E27FC236}">
                <a16:creationId xmlns:a16="http://schemas.microsoft.com/office/drawing/2014/main" id="{442F8421-E716-986F-99C7-46E3AE2ACC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6642089"/>
              </p:ext>
            </p:extLst>
          </p:nvPr>
        </p:nvGraphicFramePr>
        <p:xfrm>
          <a:off x="151269" y="5025721"/>
          <a:ext cx="11889462" cy="874418"/>
        </p:xfrm>
        <a:graphic>
          <a:graphicData uri="http://schemas.openxmlformats.org/drawingml/2006/table">
            <a:tbl>
              <a:tblPr firstCol="1" bandRow="1">
                <a:tableStyleId>{21E4AEA4-8DFA-4A89-87EB-49C32662AFE0}</a:tableStyleId>
              </a:tblPr>
              <a:tblGrid>
                <a:gridCol w="1181100">
                  <a:extLst>
                    <a:ext uri="{9D8B030D-6E8A-4147-A177-3AD203B41FA5}">
                      <a16:colId xmlns:a16="http://schemas.microsoft.com/office/drawing/2014/main" val="383970853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3014066805"/>
                    </a:ext>
                  </a:extLst>
                </a:gridCol>
                <a:gridCol w="382517">
                  <a:extLst>
                    <a:ext uri="{9D8B030D-6E8A-4147-A177-3AD203B41FA5}">
                      <a16:colId xmlns:a16="http://schemas.microsoft.com/office/drawing/2014/main" val="1403860363"/>
                    </a:ext>
                  </a:extLst>
                </a:gridCol>
                <a:gridCol w="1447684">
                  <a:extLst>
                    <a:ext uri="{9D8B030D-6E8A-4147-A177-3AD203B41FA5}">
                      <a16:colId xmlns:a16="http://schemas.microsoft.com/office/drawing/2014/main" val="805111851"/>
                    </a:ext>
                  </a:extLst>
                </a:gridCol>
                <a:gridCol w="759274">
                  <a:extLst>
                    <a:ext uri="{9D8B030D-6E8A-4147-A177-3AD203B41FA5}">
                      <a16:colId xmlns:a16="http://schemas.microsoft.com/office/drawing/2014/main" val="2902752341"/>
                    </a:ext>
                  </a:extLst>
                </a:gridCol>
                <a:gridCol w="1157393">
                  <a:extLst>
                    <a:ext uri="{9D8B030D-6E8A-4147-A177-3AD203B41FA5}">
                      <a16:colId xmlns:a16="http://schemas.microsoft.com/office/drawing/2014/main" val="658783762"/>
                    </a:ext>
                  </a:extLst>
                </a:gridCol>
                <a:gridCol w="1055560">
                  <a:extLst>
                    <a:ext uri="{9D8B030D-6E8A-4147-A177-3AD203B41FA5}">
                      <a16:colId xmlns:a16="http://schemas.microsoft.com/office/drawing/2014/main" val="290501000"/>
                    </a:ext>
                  </a:extLst>
                </a:gridCol>
                <a:gridCol w="1040647">
                  <a:extLst>
                    <a:ext uri="{9D8B030D-6E8A-4147-A177-3AD203B41FA5}">
                      <a16:colId xmlns:a16="http://schemas.microsoft.com/office/drawing/2014/main" val="2843031276"/>
                    </a:ext>
                  </a:extLst>
                </a:gridCol>
                <a:gridCol w="1083612">
                  <a:extLst>
                    <a:ext uri="{9D8B030D-6E8A-4147-A177-3AD203B41FA5}">
                      <a16:colId xmlns:a16="http://schemas.microsoft.com/office/drawing/2014/main" val="3691175988"/>
                    </a:ext>
                  </a:extLst>
                </a:gridCol>
                <a:gridCol w="2024732">
                  <a:extLst>
                    <a:ext uri="{9D8B030D-6E8A-4147-A177-3AD203B41FA5}">
                      <a16:colId xmlns:a16="http://schemas.microsoft.com/office/drawing/2014/main" val="267222730"/>
                    </a:ext>
                  </a:extLst>
                </a:gridCol>
                <a:gridCol w="556793">
                  <a:extLst>
                    <a:ext uri="{9D8B030D-6E8A-4147-A177-3AD203B41FA5}">
                      <a16:colId xmlns:a16="http://schemas.microsoft.com/office/drawing/2014/main" val="3091584904"/>
                    </a:ext>
                  </a:extLst>
                </a:gridCol>
              </a:tblGrid>
              <a:tr h="437209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Buddha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 err="1"/>
                        <a:t>Tathāgata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at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 err="1"/>
                        <a:t>Dīpaṃkara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place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have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dharma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acquire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 err="1"/>
                        <a:t>anuttara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 err="1"/>
                        <a:t>samyak-saṃbodhi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no</a:t>
                      </a:r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360567"/>
                  </a:ext>
                </a:extLst>
              </a:tr>
              <a:tr h="437209">
                <a:tc>
                  <a:txBody>
                    <a:bodyPr/>
                    <a:lstStyle/>
                    <a:p>
                      <a:r>
                        <a:rPr lang="en-US" altLang="zh-HK" sz="2000" dirty="0" err="1"/>
                        <a:t>Subhūti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Buddha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at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 err="1"/>
                        <a:t>Dīpaṃkara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place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 err="1"/>
                        <a:t>not.have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dharma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acquire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 err="1"/>
                        <a:t>anuttara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 err="1"/>
                        <a:t>samyak-saṃbodhi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360681"/>
                  </a:ext>
                </a:extLst>
              </a:tr>
            </a:tbl>
          </a:graphicData>
        </a:graphic>
      </p:graphicFrame>
      <p:pic>
        <p:nvPicPr>
          <p:cNvPr id="5" name="圖片 4">
            <a:extLst>
              <a:ext uri="{FF2B5EF4-FFF2-40B4-BE49-F238E27FC236}">
                <a16:creationId xmlns:a16="http://schemas.microsoft.com/office/drawing/2014/main" id="{5778482C-E4FF-3681-D859-3DBC041A6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83" y="2771775"/>
            <a:ext cx="11172825" cy="173355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C51B3A3-86A6-AC98-3DB8-8738CD8F6FCE}"/>
              </a:ext>
            </a:extLst>
          </p:cNvPr>
          <p:cNvSpPr/>
          <p:nvPr/>
        </p:nvSpPr>
        <p:spPr>
          <a:xfrm>
            <a:off x="1752601" y="3462338"/>
            <a:ext cx="9867900" cy="3524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Did the </a:t>
            </a:r>
            <a:r>
              <a:rPr lang="en-US" altLang="zh-HK" dirty="0" err="1"/>
              <a:t>Tathāgata</a:t>
            </a:r>
            <a:r>
              <a:rPr lang="en-US" altLang="zh-HK" dirty="0"/>
              <a:t> acquire </a:t>
            </a:r>
            <a:r>
              <a:rPr lang="en-US" altLang="zh-HK" i="1" dirty="0" err="1"/>
              <a:t>anuttara-samyak-saṃbodhi</a:t>
            </a:r>
            <a:r>
              <a:rPr lang="en-US" altLang="zh-HK" dirty="0"/>
              <a:t> at the </a:t>
            </a:r>
            <a:r>
              <a:rPr lang="en-US" altLang="zh-HK" dirty="0" err="1"/>
              <a:t>Dīpaṃkara’s</a:t>
            </a:r>
            <a:r>
              <a:rPr lang="en-US" altLang="zh-HK" dirty="0"/>
              <a:t> place?</a:t>
            </a:r>
            <a:endParaRPr lang="zh-HK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F79B2DD-D0D2-622D-A151-476024CAA071}"/>
              </a:ext>
            </a:extLst>
          </p:cNvPr>
          <p:cNvSpPr/>
          <p:nvPr/>
        </p:nvSpPr>
        <p:spPr>
          <a:xfrm>
            <a:off x="1742908" y="4344684"/>
            <a:ext cx="9867900" cy="3524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The Buddha did not acquire </a:t>
            </a:r>
            <a:r>
              <a:rPr lang="en-US" altLang="zh-HK" i="1" dirty="0" err="1"/>
              <a:t>anuttara-samyak-saṃbodhi</a:t>
            </a:r>
            <a:r>
              <a:rPr lang="en-US" altLang="zh-HK" dirty="0"/>
              <a:t> at the </a:t>
            </a:r>
            <a:r>
              <a:rPr lang="en-US" altLang="zh-HK" dirty="0" err="1"/>
              <a:t>Dīpaṃkara’s</a:t>
            </a:r>
            <a:r>
              <a:rPr lang="en-US" altLang="zh-HK" dirty="0"/>
              <a:t> place?</a:t>
            </a:r>
            <a:endParaRPr lang="zh-HK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534C090A-45CC-FBB7-2025-BC137E2A974D}"/>
              </a:ext>
            </a:extLst>
          </p:cNvPr>
          <p:cNvSpPr txBox="1"/>
          <p:nvPr/>
        </p:nvSpPr>
        <p:spPr>
          <a:xfrm>
            <a:off x="271295" y="2048815"/>
            <a:ext cx="11649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2800" dirty="0"/>
              <a:t>Repetition-type answers, and often transformative answers, involve resonance</a:t>
            </a:r>
            <a:endParaRPr lang="zh-HK" altLang="en-US" sz="28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C47A18D-4B37-8734-E49A-5511E55C9336}"/>
              </a:ext>
            </a:extLst>
          </p:cNvPr>
          <p:cNvSpPr/>
          <p:nvPr/>
        </p:nvSpPr>
        <p:spPr>
          <a:xfrm>
            <a:off x="2486025" y="6155844"/>
            <a:ext cx="6934200" cy="3524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Q: Where is the focal resonance?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9956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1E357D5-8638-456D-9D44-1E14BA6F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Resonance and interruptions</a:t>
            </a:r>
            <a:endParaRPr lang="zh-HK" altLang="en-US" dirty="0"/>
          </a:p>
        </p:txBody>
      </p:sp>
      <p:pic>
        <p:nvPicPr>
          <p:cNvPr id="5" name="內容版面配置區 4" descr="一張含有 文字, 螢幕擷取畫面, 字型, 數字 的圖片&#10;&#10;自動產生的描述">
            <a:extLst>
              <a:ext uri="{FF2B5EF4-FFF2-40B4-BE49-F238E27FC236}">
                <a16:creationId xmlns:a16="http://schemas.microsoft.com/office/drawing/2014/main" id="{741FF5A6-8107-4770-68A9-26D7635BF8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503" y="2063418"/>
            <a:ext cx="8377598" cy="4174821"/>
          </a:xfrm>
        </p:spPr>
      </p:pic>
    </p:spTree>
    <p:extLst>
      <p:ext uri="{BB962C8B-B14F-4D97-AF65-F5344CB8AC3E}">
        <p14:creationId xmlns:p14="http://schemas.microsoft.com/office/powerpoint/2010/main" val="3572794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B6DC0A-1980-ECCE-BE24-E51D05F98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When we resonate with someone else …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8F3F48F-5E8A-1B48-2EE2-FE3909D93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600" dirty="0"/>
              <a:t>What do we </a:t>
            </a:r>
            <a:r>
              <a:rPr lang="en-US" altLang="zh-HK" sz="3600" b="1" dirty="0"/>
              <a:t>add</a:t>
            </a:r>
            <a:r>
              <a:rPr lang="en-US" altLang="zh-HK" sz="3600" dirty="0"/>
              <a:t>?</a:t>
            </a:r>
          </a:p>
          <a:p>
            <a:r>
              <a:rPr lang="en-US" altLang="zh-HK" sz="3600" dirty="0"/>
              <a:t>What do we </a:t>
            </a:r>
            <a:r>
              <a:rPr lang="en-US" altLang="zh-HK" sz="3600" b="1" dirty="0"/>
              <a:t>subtract</a:t>
            </a:r>
            <a:r>
              <a:rPr lang="en-US" altLang="zh-HK" sz="3600" dirty="0"/>
              <a:t>?</a:t>
            </a:r>
          </a:p>
          <a:p>
            <a:r>
              <a:rPr lang="en-US" altLang="zh-HK" sz="3600" dirty="0"/>
              <a:t>What do we </a:t>
            </a:r>
            <a:r>
              <a:rPr lang="en-US" altLang="zh-HK" sz="3600" b="1" dirty="0"/>
              <a:t>change</a:t>
            </a:r>
            <a:r>
              <a:rPr lang="en-US" altLang="zh-HK" sz="3600" dirty="0"/>
              <a:t>?</a:t>
            </a:r>
          </a:p>
          <a:p>
            <a:r>
              <a:rPr lang="en-US" altLang="zh-HK" sz="3600" dirty="0"/>
              <a:t>What do we </a:t>
            </a:r>
            <a:r>
              <a:rPr lang="en-US" altLang="zh-HK" sz="3600" b="1" dirty="0"/>
              <a:t>move around</a:t>
            </a:r>
            <a:r>
              <a:rPr lang="en-US" altLang="zh-HK" sz="3600" dirty="0"/>
              <a:t>?</a:t>
            </a:r>
            <a:endParaRPr lang="zh-HK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923431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5AE828-0346-2514-0B77-FB9BD043A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Adding stuff for clarity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08403B9-C77D-B9D5-84DE-F20715DEB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4714708" cy="3678303"/>
          </a:xfrm>
        </p:spPr>
        <p:txBody>
          <a:bodyPr>
            <a:normAutofit fontScale="92500"/>
          </a:bodyPr>
          <a:lstStyle/>
          <a:p>
            <a:r>
              <a:rPr lang="en-US" altLang="zh-HK" sz="2800" dirty="0"/>
              <a:t>Jill starts with an interjection-type answer, but cuts it off</a:t>
            </a:r>
          </a:p>
          <a:p>
            <a:r>
              <a:rPr lang="en-US" altLang="zh-HK" sz="2800" dirty="0"/>
              <a:t>Changes to a transformative answer:  She had school on Friday (but not on a closer date)</a:t>
            </a:r>
          </a:p>
          <a:p>
            <a:r>
              <a:rPr lang="en-US" altLang="zh-HK" sz="2800" dirty="0"/>
              <a:t>‘On Friday’ is non-resonating (added) </a:t>
            </a:r>
            <a:endParaRPr lang="zh-HK" altLang="en-US" sz="28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8B8FE0B-2592-8A81-B447-866C9AA75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33687"/>
            <a:ext cx="502920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13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1239D4-C559-E4AC-7EBA-0765F7F0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Why do people subtract?</a:t>
            </a:r>
            <a:endParaRPr lang="zh-HK" altLang="en-US" dirty="0"/>
          </a:p>
        </p:txBody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99516216-4416-3DFC-AF3D-56234FA19C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6762315"/>
              </p:ext>
            </p:extLst>
          </p:nvPr>
        </p:nvGraphicFramePr>
        <p:xfrm>
          <a:off x="392112" y="1847850"/>
          <a:ext cx="10956608" cy="4715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9173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29FB70-AB3D-2FA4-2ADD-77E251CF1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When silence is ellipsis</a:t>
            </a:r>
            <a:endParaRPr lang="zh-TW" altLang="en-US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6713A2F2-BA20-305B-FDF4-6EB28CE412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502703"/>
              </p:ext>
            </p:extLst>
          </p:nvPr>
        </p:nvGraphicFramePr>
        <p:xfrm>
          <a:off x="1191631" y="3888614"/>
          <a:ext cx="9512436" cy="1112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3376">
                  <a:extLst>
                    <a:ext uri="{9D8B030D-6E8A-4147-A177-3AD203B41FA5}">
                      <a16:colId xmlns:a16="http://schemas.microsoft.com/office/drawing/2014/main" val="811606304"/>
                    </a:ext>
                  </a:extLst>
                </a:gridCol>
                <a:gridCol w="1958209">
                  <a:extLst>
                    <a:ext uri="{9D8B030D-6E8A-4147-A177-3AD203B41FA5}">
                      <a16:colId xmlns:a16="http://schemas.microsoft.com/office/drawing/2014/main" val="10412915"/>
                    </a:ext>
                  </a:extLst>
                </a:gridCol>
                <a:gridCol w="652417">
                  <a:extLst>
                    <a:ext uri="{9D8B030D-6E8A-4147-A177-3AD203B41FA5}">
                      <a16:colId xmlns:a16="http://schemas.microsoft.com/office/drawing/2014/main" val="32429747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93205161"/>
                    </a:ext>
                  </a:extLst>
                </a:gridCol>
                <a:gridCol w="783771">
                  <a:extLst>
                    <a:ext uri="{9D8B030D-6E8A-4147-A177-3AD203B41FA5}">
                      <a16:colId xmlns:a16="http://schemas.microsoft.com/office/drawing/2014/main" val="3266731748"/>
                    </a:ext>
                  </a:extLst>
                </a:gridCol>
                <a:gridCol w="444138">
                  <a:extLst>
                    <a:ext uri="{9D8B030D-6E8A-4147-A177-3AD203B41FA5}">
                      <a16:colId xmlns:a16="http://schemas.microsoft.com/office/drawing/2014/main" val="1157398525"/>
                    </a:ext>
                  </a:extLst>
                </a:gridCol>
                <a:gridCol w="661851">
                  <a:extLst>
                    <a:ext uri="{9D8B030D-6E8A-4147-A177-3AD203B41FA5}">
                      <a16:colId xmlns:a16="http://schemas.microsoft.com/office/drawing/2014/main" val="3921616627"/>
                    </a:ext>
                  </a:extLst>
                </a:gridCol>
                <a:gridCol w="905692">
                  <a:extLst>
                    <a:ext uri="{9D8B030D-6E8A-4147-A177-3AD203B41FA5}">
                      <a16:colId xmlns:a16="http://schemas.microsoft.com/office/drawing/2014/main" val="2626345276"/>
                    </a:ext>
                  </a:extLst>
                </a:gridCol>
                <a:gridCol w="748937">
                  <a:extLst>
                    <a:ext uri="{9D8B030D-6E8A-4147-A177-3AD203B41FA5}">
                      <a16:colId xmlns:a16="http://schemas.microsoft.com/office/drawing/2014/main" val="2564915764"/>
                    </a:ext>
                  </a:extLst>
                </a:gridCol>
                <a:gridCol w="555769">
                  <a:extLst>
                    <a:ext uri="{9D8B030D-6E8A-4147-A177-3AD203B41FA5}">
                      <a16:colId xmlns:a16="http://schemas.microsoft.com/office/drawing/2014/main" val="1570555071"/>
                    </a:ext>
                  </a:extLst>
                </a:gridCol>
                <a:gridCol w="1378676">
                  <a:extLst>
                    <a:ext uri="{9D8B030D-6E8A-4147-A177-3AD203B41FA5}">
                      <a16:colId xmlns:a16="http://schemas.microsoft.com/office/drawing/2014/main" val="4196567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Stance subject</a:t>
                      </a:r>
                      <a:endParaRPr lang="zh-TW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altLang="zh-TW" dirty="0"/>
                        <a:t>Position</a:t>
                      </a:r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altLang="zh-TW" dirty="0"/>
                        <a:t>Stance object</a:t>
                      </a:r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Alignment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23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Alice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I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do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err="1"/>
                        <a:t>n’t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know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if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she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‘d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do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it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18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Mary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I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do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err="1"/>
                        <a:t>n’t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know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if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she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would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i="1" dirty="0">
                          <a:highlight>
                            <a:srgbClr val="FFFF00"/>
                          </a:highlight>
                        </a:rPr>
                        <a:t>(do)</a:t>
                      </a:r>
                      <a:endParaRPr lang="zh-TW" altLang="en-US" i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i="1" dirty="0">
                          <a:highlight>
                            <a:srgbClr val="FFFF00"/>
                          </a:highlight>
                        </a:rPr>
                        <a:t>(it)</a:t>
                      </a:r>
                      <a:endParaRPr lang="zh-TW" altLang="en-US" i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either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063389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id="{6D091EE5-794A-BB83-1C8C-476CD2B40156}"/>
              </a:ext>
            </a:extLst>
          </p:cNvPr>
          <p:cNvSpPr txBox="1"/>
          <p:nvPr/>
        </p:nvSpPr>
        <p:spPr>
          <a:xfrm>
            <a:off x="2905760" y="5438503"/>
            <a:ext cx="6400800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Question: Do you think ellipsis is more likely with frame resonance or focal resonance?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0E5B614-348C-7293-E542-703F19E71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060596"/>
            <a:ext cx="11887200" cy="13906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筆跡 2">
                <a:extLst>
                  <a:ext uri="{FF2B5EF4-FFF2-40B4-BE49-F238E27FC236}">
                    <a16:creationId xmlns:a16="http://schemas.microsoft.com/office/drawing/2014/main" id="{0DF359D0-F648-9A0B-3D68-E23F558BDFCE}"/>
                  </a:ext>
                </a:extLst>
              </p14:cNvPr>
              <p14:cNvContentPartPr/>
              <p14:nvPr/>
            </p14:nvContentPartPr>
            <p14:xfrm>
              <a:off x="10226880" y="6266160"/>
              <a:ext cx="360" cy="360"/>
            </p14:xfrm>
          </p:contentPart>
        </mc:Choice>
        <mc:Fallback xmlns="">
          <p:pic>
            <p:nvPicPr>
              <p:cNvPr id="3" name="筆跡 2">
                <a:extLst>
                  <a:ext uri="{FF2B5EF4-FFF2-40B4-BE49-F238E27FC236}">
                    <a16:creationId xmlns:a16="http://schemas.microsoft.com/office/drawing/2014/main" id="{0DF359D0-F648-9A0B-3D68-E23F558BDFC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17520" y="62568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9604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29FB70-AB3D-2FA4-2ADD-77E251CF1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Resonance and epistemic authority</a:t>
            </a: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FA09F27-939B-4ECA-98EF-F5C932356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825" y="2054019"/>
            <a:ext cx="7839075" cy="1981200"/>
          </a:xfrm>
          <a:prstGeom prst="rect">
            <a:avLst/>
          </a:prstGeom>
        </p:spPr>
      </p:pic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15A04451-00CF-9A38-6878-AD171252B535}"/>
              </a:ext>
            </a:extLst>
          </p:cNvPr>
          <p:cNvGraphicFramePr>
            <a:graphicFrameLocks/>
          </p:cNvGraphicFramePr>
          <p:nvPr/>
        </p:nvGraphicFramePr>
        <p:xfrm>
          <a:off x="695391" y="4373282"/>
          <a:ext cx="11244061" cy="1112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1442">
                  <a:extLst>
                    <a:ext uri="{9D8B030D-6E8A-4147-A177-3AD203B41FA5}">
                      <a16:colId xmlns:a16="http://schemas.microsoft.com/office/drawing/2014/main" val="811606304"/>
                    </a:ext>
                  </a:extLst>
                </a:gridCol>
                <a:gridCol w="1975469">
                  <a:extLst>
                    <a:ext uri="{9D8B030D-6E8A-4147-A177-3AD203B41FA5}">
                      <a16:colId xmlns:a16="http://schemas.microsoft.com/office/drawing/2014/main" val="10412915"/>
                    </a:ext>
                  </a:extLst>
                </a:gridCol>
                <a:gridCol w="2298716">
                  <a:extLst>
                    <a:ext uri="{9D8B030D-6E8A-4147-A177-3AD203B41FA5}">
                      <a16:colId xmlns:a16="http://schemas.microsoft.com/office/drawing/2014/main" val="324297478"/>
                    </a:ext>
                  </a:extLst>
                </a:gridCol>
                <a:gridCol w="1620675">
                  <a:extLst>
                    <a:ext uri="{9D8B030D-6E8A-4147-A177-3AD203B41FA5}">
                      <a16:colId xmlns:a16="http://schemas.microsoft.com/office/drawing/2014/main" val="1157398525"/>
                    </a:ext>
                  </a:extLst>
                </a:gridCol>
                <a:gridCol w="640664">
                  <a:extLst>
                    <a:ext uri="{9D8B030D-6E8A-4147-A177-3AD203B41FA5}">
                      <a16:colId xmlns:a16="http://schemas.microsoft.com/office/drawing/2014/main" val="3921616627"/>
                    </a:ext>
                  </a:extLst>
                </a:gridCol>
                <a:gridCol w="1102637">
                  <a:extLst>
                    <a:ext uri="{9D8B030D-6E8A-4147-A177-3AD203B41FA5}">
                      <a16:colId xmlns:a16="http://schemas.microsoft.com/office/drawing/2014/main" val="2626345276"/>
                    </a:ext>
                  </a:extLst>
                </a:gridCol>
                <a:gridCol w="2644458">
                  <a:extLst>
                    <a:ext uri="{9D8B030D-6E8A-4147-A177-3AD203B41FA5}">
                      <a16:colId xmlns:a16="http://schemas.microsoft.com/office/drawing/2014/main" val="4196567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altLang="zh-TW" dirty="0"/>
                        <a:t>C-E</a:t>
                      </a:r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F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23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Alice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(Alice)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err="1">
                          <a:highlight>
                            <a:srgbClr val="FFFF00"/>
                          </a:highlight>
                        </a:rPr>
                        <a:t>kinda</a:t>
                      </a:r>
                      <a:r>
                        <a:rPr lang="en-US" altLang="zh-TW" dirty="0">
                          <a:highlight>
                            <a:srgbClr val="FFFF00"/>
                          </a:highlight>
                        </a:rPr>
                        <a:t> like</a:t>
                      </a:r>
                      <a:endParaRPr lang="zh-TW" alt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by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the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tunnel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highlight>
                            <a:srgbClr val="FFFF00"/>
                          </a:highlight>
                        </a:rPr>
                        <a:t>? (seeking confirmation)</a:t>
                      </a:r>
                      <a:endParaRPr lang="zh-TW" alt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18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Mary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(Mary)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i="1" dirty="0">
                          <a:highlight>
                            <a:srgbClr val="FFFF00"/>
                          </a:highlight>
                        </a:rPr>
                        <a:t>(higher authority)</a:t>
                      </a:r>
                      <a:endParaRPr lang="zh-TW" altLang="en-US" i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right below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the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tunnel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i="0" dirty="0">
                          <a:highlight>
                            <a:srgbClr val="FFFF00"/>
                          </a:highlight>
                        </a:rPr>
                        <a:t>. (reserved agreement)</a:t>
                      </a:r>
                      <a:endParaRPr lang="zh-TW" altLang="en-US" i="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063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718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7DABC23-D781-C19D-D7F2-F301FBF3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When it’s both …</a:t>
            </a:r>
            <a:endParaRPr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E7785D8-2864-E74C-094E-2239F2D38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4324" y="882804"/>
            <a:ext cx="7800971" cy="527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401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34F34AF-75E7-4149-A3CF-2E483C744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892860-7EAE-B9DA-B227-CEB417B879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l="3111" r="1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654C7F9-AF92-42BD-A713-6B020F63B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4E3B121-1133-4B7A-BF30-80EF7C9F0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C0F23FC-3B0D-4C62-B729-C43F56DC1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5285A7C4-3403-2946-3CC1-451C02663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2142067"/>
            <a:ext cx="3412067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2500" dirty="0" err="1">
                <a:solidFill>
                  <a:srgbClr val="FFFFFF"/>
                </a:solidFill>
              </a:rPr>
              <a:t>Operationalising</a:t>
            </a:r>
            <a:r>
              <a:rPr lang="en-US" altLang="zh-HK" sz="2500" dirty="0">
                <a:solidFill>
                  <a:srgbClr val="FFFFFF"/>
                </a:solidFill>
              </a:rPr>
              <a:t> level of resonance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EAD82DB-ECC2-2188-83AF-97F0E7C46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200" y="5145513"/>
            <a:ext cx="3412067" cy="73882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 sz="160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359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9AA9F65-94B8-41A5-A7FF-23D2CFB11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8B0F8E-3F6C-4541-B9C1-774D80A08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45F5BC-32D1-41CD-B270-C46F18CA1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57EE13-72B0-4FFA-ACE1-EBDE89340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EC7AA7E-81E8-4755-AC3D-2CE40312D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B956FD-3E35-4658-9C8B-3A48FD2DB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419" y="457200"/>
            <a:ext cx="9961047" cy="367807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683F1A5-CACC-B80F-1533-4FBA1A065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5278" y="668740"/>
            <a:ext cx="7574507" cy="33300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zh-HK" sz="4000">
                <a:solidFill>
                  <a:srgbClr val="FFFFFF"/>
                </a:solidFill>
              </a:rPr>
              <a:t>Pop quiz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BC678D-D15E-4FC5-8CBF-5308E841A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352" y="4244454"/>
            <a:ext cx="9961115" cy="207248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87C67E9-0F9F-9678-8131-944F08DAC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5278" y="4462818"/>
            <a:ext cx="7574507" cy="16409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altLang="zh-HK" sz="3600" cap="al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How did </a:t>
            </a:r>
            <a:r>
              <a:rPr lang="en-US" altLang="zh-HK" sz="3600" cap="all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Tantucci</a:t>
            </a:r>
            <a:r>
              <a:rPr lang="en-US" altLang="zh-HK" sz="3600" cap="al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&amp; Wang </a:t>
            </a:r>
            <a:r>
              <a:rPr lang="en-US" altLang="zh-HK" sz="3600" cap="all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operationalise</a:t>
            </a:r>
            <a:r>
              <a:rPr lang="en-US" altLang="zh-HK" sz="3600" cap="al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resonance?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188C2F-B457-4F86-B4B4-79703666D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1191" y="457201"/>
            <a:ext cx="1106164" cy="58597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7124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26FF62-A505-CB5B-7C87-97155A8E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Syntactic and ‘phonetic’ resonance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B8AF450-C405-41FB-033E-8B12FCAFF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1334229"/>
          </a:xfrm>
        </p:spPr>
        <p:txBody>
          <a:bodyPr>
            <a:normAutofit/>
          </a:bodyPr>
          <a:lstStyle/>
          <a:p>
            <a:r>
              <a:rPr lang="en-US" altLang="zh-HK" sz="2800" dirty="0"/>
              <a:t>‘Phonetic’ resonance: Number of words in common between two </a:t>
            </a:r>
            <a:r>
              <a:rPr lang="en-US" altLang="zh-HK" sz="2800" dirty="0" err="1"/>
              <a:t>Ius</a:t>
            </a:r>
            <a:endParaRPr lang="en-US" altLang="zh-HK" sz="2800" dirty="0"/>
          </a:p>
          <a:p>
            <a:r>
              <a:rPr lang="en-US" altLang="zh-HK" sz="2800" dirty="0"/>
              <a:t>Syntactic resonance: Number of columns in common</a:t>
            </a:r>
            <a:endParaRPr lang="zh-HK" altLang="en-US" sz="2800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89E5C6BF-5C55-85F7-1B5F-2B0C8C6BEA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1068201"/>
              </p:ext>
            </p:extLst>
          </p:nvPr>
        </p:nvGraphicFramePr>
        <p:xfrm>
          <a:off x="581192" y="3476625"/>
          <a:ext cx="10895371" cy="3001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4106">
                  <a:extLst>
                    <a:ext uri="{9D8B030D-6E8A-4147-A177-3AD203B41FA5}">
                      <a16:colId xmlns:a16="http://schemas.microsoft.com/office/drawing/2014/main" val="2003109130"/>
                    </a:ext>
                  </a:extLst>
                </a:gridCol>
                <a:gridCol w="1852601">
                  <a:extLst>
                    <a:ext uri="{9D8B030D-6E8A-4147-A177-3AD203B41FA5}">
                      <a16:colId xmlns:a16="http://schemas.microsoft.com/office/drawing/2014/main" val="1495391436"/>
                    </a:ext>
                  </a:extLst>
                </a:gridCol>
                <a:gridCol w="1580497">
                  <a:extLst>
                    <a:ext uri="{9D8B030D-6E8A-4147-A177-3AD203B41FA5}">
                      <a16:colId xmlns:a16="http://schemas.microsoft.com/office/drawing/2014/main" val="3166899624"/>
                    </a:ext>
                  </a:extLst>
                </a:gridCol>
                <a:gridCol w="2035597">
                  <a:extLst>
                    <a:ext uri="{9D8B030D-6E8A-4147-A177-3AD203B41FA5}">
                      <a16:colId xmlns:a16="http://schemas.microsoft.com/office/drawing/2014/main" val="2884785062"/>
                    </a:ext>
                  </a:extLst>
                </a:gridCol>
                <a:gridCol w="1718464">
                  <a:extLst>
                    <a:ext uri="{9D8B030D-6E8A-4147-A177-3AD203B41FA5}">
                      <a16:colId xmlns:a16="http://schemas.microsoft.com/office/drawing/2014/main" val="145018740"/>
                    </a:ext>
                  </a:extLst>
                </a:gridCol>
                <a:gridCol w="1854106">
                  <a:extLst>
                    <a:ext uri="{9D8B030D-6E8A-4147-A177-3AD203B41FA5}">
                      <a16:colId xmlns:a16="http://schemas.microsoft.com/office/drawing/2014/main" val="3473947346"/>
                    </a:ext>
                  </a:extLst>
                </a:gridCol>
              </a:tblGrid>
              <a:tr h="600305">
                <a:tc>
                  <a:txBody>
                    <a:bodyPr/>
                    <a:lstStyle/>
                    <a:p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A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B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C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D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502485391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Mary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and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he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/>
                        <a:t>can take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/>
                        <a:t>leave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93348780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and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he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earns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leave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350212668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he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gets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sick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leave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728868916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we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don’t get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shit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1721408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8323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59E36D-8F01-BE7C-0D4B-64F928CE6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How good of an idea are these measures?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29305C4-4E0F-5780-6794-850279787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7"/>
            <a:ext cx="6713460" cy="1915254"/>
          </a:xfrm>
        </p:spPr>
        <p:txBody>
          <a:bodyPr>
            <a:normAutofit fontScale="92500" lnSpcReduction="20000"/>
          </a:bodyPr>
          <a:lstStyle/>
          <a:p>
            <a:r>
              <a:rPr lang="en-US" altLang="zh-HK" sz="2800" dirty="0"/>
              <a:t>My main feeling about these measures:  We also need </a:t>
            </a:r>
            <a:r>
              <a:rPr lang="en-US" altLang="zh-HK" sz="2800" dirty="0" err="1"/>
              <a:t>normalised</a:t>
            </a:r>
            <a:r>
              <a:rPr lang="en-US" altLang="zh-HK" sz="2800" dirty="0"/>
              <a:t> measures</a:t>
            </a:r>
          </a:p>
          <a:p>
            <a:r>
              <a:rPr lang="en-US" altLang="zh-HK" sz="2800" dirty="0"/>
              <a:t>Possible solution: Level of resonance between two lines = Number of columns divided by total number of tokens in the two lines?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3812C5C-9FC8-7916-9F88-D808BAAD2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983" y="2609761"/>
            <a:ext cx="3895725" cy="1133475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C0F5266F-BCA3-FACC-DFD2-4B42CA48C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284" y="4771846"/>
            <a:ext cx="9807432" cy="1631648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197B1438-96D6-AD25-C294-0DDFF2576CDB}"/>
              </a:ext>
            </a:extLst>
          </p:cNvPr>
          <p:cNvSpPr txBox="1"/>
          <p:nvPr/>
        </p:nvSpPr>
        <p:spPr>
          <a:xfrm>
            <a:off x="4771115" y="4362451"/>
            <a:ext cx="3780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dirty="0"/>
              <a:t>Level of resonance (T&amp;W) = 3</a:t>
            </a:r>
            <a:endParaRPr lang="zh-HK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5CDB64EB-9EF0-DBD3-A104-1FB628385436}"/>
              </a:ext>
            </a:extLst>
          </p:cNvPr>
          <p:cNvSpPr txBox="1"/>
          <p:nvPr/>
        </p:nvSpPr>
        <p:spPr>
          <a:xfrm>
            <a:off x="8435938" y="2210873"/>
            <a:ext cx="3382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dirty="0"/>
              <a:t>Level of resonance (T&amp;W) = 3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028489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34F34AF-75E7-4149-A3CF-2E483C744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ADBC2-89F5-4222-8536-E03C693B79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t="41351" b="23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654C7F9-AF92-42BD-A713-6B020F63B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4E3B121-1133-4B7A-BF30-80EF7C9F0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C0F23FC-3B0D-4C62-B729-C43F56DC1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5285A7C4-3403-2946-3CC1-451C02663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2142067"/>
            <a:ext cx="3412067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2800">
                <a:solidFill>
                  <a:srgbClr val="FFFFFF"/>
                </a:solidFill>
              </a:rPr>
              <a:t>Ad Hoc constructions and resonance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EAD82DB-ECC2-2188-83AF-97F0E7C46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200" y="5145513"/>
            <a:ext cx="3412067" cy="73882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 sz="160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619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26FF62-A505-CB5B-7C87-97155A8E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From diagraphs to Ad hoc constructions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B8AF450-C405-41FB-033E-8B12FCAFF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9746" y="5777712"/>
            <a:ext cx="8972508" cy="75626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K" sz="2800" dirty="0"/>
              <a:t>[(</a:t>
            </a:r>
            <a:r>
              <a:rPr lang="en-US" altLang="zh-HK" sz="2800" i="1" dirty="0"/>
              <a:t>and</a:t>
            </a:r>
            <a:r>
              <a:rPr lang="en-US" altLang="zh-HK" sz="2800" dirty="0"/>
              <a:t>) + subject pronoun + (auxiliary)</a:t>
            </a:r>
            <a:r>
              <a:rPr lang="zh-TW" altLang="en-US" sz="2800" dirty="0"/>
              <a:t> </a:t>
            </a:r>
            <a:r>
              <a:rPr lang="en-US" altLang="zh-TW" sz="2800" dirty="0"/>
              <a:t>+</a:t>
            </a:r>
            <a:r>
              <a:rPr lang="zh-TW" altLang="en-US" sz="2800" dirty="0"/>
              <a:t> </a:t>
            </a:r>
            <a:r>
              <a:rPr lang="en-US" altLang="zh-TW" sz="2800" dirty="0"/>
              <a:t>verb</a:t>
            </a:r>
            <a:r>
              <a:rPr lang="en-US" altLang="zh-HK" sz="2800" dirty="0"/>
              <a:t> + noun phrase]</a:t>
            </a:r>
            <a:endParaRPr lang="zh-HK" altLang="en-US" sz="2800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89E5C6BF-5C55-85F7-1B5F-2B0C8C6BEA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6286672"/>
              </p:ext>
            </p:extLst>
          </p:nvPr>
        </p:nvGraphicFramePr>
        <p:xfrm>
          <a:off x="466890" y="2120532"/>
          <a:ext cx="10895371" cy="3360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4106">
                  <a:extLst>
                    <a:ext uri="{9D8B030D-6E8A-4147-A177-3AD203B41FA5}">
                      <a16:colId xmlns:a16="http://schemas.microsoft.com/office/drawing/2014/main" val="2003109130"/>
                    </a:ext>
                  </a:extLst>
                </a:gridCol>
                <a:gridCol w="1088952">
                  <a:extLst>
                    <a:ext uri="{9D8B030D-6E8A-4147-A177-3AD203B41FA5}">
                      <a16:colId xmlns:a16="http://schemas.microsoft.com/office/drawing/2014/main" val="149539143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66899624"/>
                    </a:ext>
                  </a:extLst>
                </a:gridCol>
                <a:gridCol w="1941343">
                  <a:extLst>
                    <a:ext uri="{9D8B030D-6E8A-4147-A177-3AD203B41FA5}">
                      <a16:colId xmlns:a16="http://schemas.microsoft.com/office/drawing/2014/main" val="2884785062"/>
                    </a:ext>
                  </a:extLst>
                </a:gridCol>
                <a:gridCol w="1718464">
                  <a:extLst>
                    <a:ext uri="{9D8B030D-6E8A-4147-A177-3AD203B41FA5}">
                      <a16:colId xmlns:a16="http://schemas.microsoft.com/office/drawing/2014/main" val="145018740"/>
                    </a:ext>
                  </a:extLst>
                </a:gridCol>
                <a:gridCol w="1854106">
                  <a:extLst>
                    <a:ext uri="{9D8B030D-6E8A-4147-A177-3AD203B41FA5}">
                      <a16:colId xmlns:a16="http://schemas.microsoft.com/office/drawing/2014/main" val="3473947346"/>
                    </a:ext>
                  </a:extLst>
                </a:gridCol>
              </a:tblGrid>
              <a:tr h="600305">
                <a:tc>
                  <a:txBody>
                    <a:bodyPr/>
                    <a:lstStyle/>
                    <a:p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i="1" dirty="0"/>
                        <a:t>and</a:t>
                      </a:r>
                      <a:endParaRPr lang="zh-TW" altLang="en-US" sz="2700" i="1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Subj. pronoun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(Aux) + verb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 gridSpan="2">
                  <a:txBody>
                    <a:bodyPr/>
                    <a:lstStyle/>
                    <a:p>
                      <a:r>
                        <a:rPr lang="en-US" altLang="zh-TW" sz="2700" dirty="0"/>
                        <a:t>Noun phrase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 hMerge="1">
                  <a:txBody>
                    <a:bodyPr/>
                    <a:lstStyle/>
                    <a:p>
                      <a:r>
                        <a:rPr lang="en-US" altLang="zh-TW" sz="2700" dirty="0"/>
                        <a:t>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502485391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Mary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and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he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/>
                        <a:t>can take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/>
                        <a:t>leave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93348780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and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he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earns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leave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350212668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he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gets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sick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/>
                        <a:t>leave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2728868916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r>
                        <a:rPr lang="en-US" altLang="zh-TW" sz="2700"/>
                        <a:t>Alice</a:t>
                      </a:r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we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don’t get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endParaRPr lang="zh-TW" altLang="en-US" sz="2700" dirty="0"/>
                    </a:p>
                  </a:txBody>
                  <a:tcPr marL="136433" marR="136433" marT="68216" marB="68216"/>
                </a:tc>
                <a:tc>
                  <a:txBody>
                    <a:bodyPr/>
                    <a:lstStyle/>
                    <a:p>
                      <a:r>
                        <a:rPr lang="en-US" altLang="zh-TW" sz="2700" dirty="0"/>
                        <a:t>shit</a:t>
                      </a:r>
                      <a:endParaRPr lang="zh-TW" altLang="en-US" sz="2700" dirty="0"/>
                    </a:p>
                  </a:txBody>
                  <a:tcPr marL="136433" marR="136433" marT="68216" marB="68216"/>
                </a:tc>
                <a:extLst>
                  <a:ext uri="{0D108BD9-81ED-4DB2-BD59-A6C34878D82A}">
                    <a16:rowId xmlns:a16="http://schemas.microsoft.com/office/drawing/2014/main" val="1721408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3851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720484-960C-3E17-3D8E-ADDF4796E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Within-sequence vs. Across-sequence resonance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07BE006-A9F3-5AFC-82FF-6E7066221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245" y="2756898"/>
            <a:ext cx="3672309" cy="5935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K" sz="2400" dirty="0"/>
              <a:t>(</a:t>
            </a:r>
            <a:r>
              <a:rPr lang="en-US" altLang="zh-HK" sz="2400" dirty="0" err="1"/>
              <a:t>Rasenberg</a:t>
            </a:r>
            <a:r>
              <a:rPr lang="en-US" altLang="zh-HK" sz="2400" dirty="0"/>
              <a:t> et al. 2020)</a:t>
            </a:r>
            <a:endParaRPr lang="zh-HK" altLang="en-US" sz="24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8268854-99D4-AAEA-E1F2-F70DFBC0E8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76"/>
          <a:stretch/>
        </p:blipFill>
        <p:spPr>
          <a:xfrm>
            <a:off x="5923326" y="3334843"/>
            <a:ext cx="6087852" cy="170551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7E16101-8FB5-34B2-231E-923BC178843E}"/>
              </a:ext>
            </a:extLst>
          </p:cNvPr>
          <p:cNvSpPr/>
          <p:nvPr/>
        </p:nvSpPr>
        <p:spPr>
          <a:xfrm>
            <a:off x="6130247" y="5040353"/>
            <a:ext cx="1480228" cy="66512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Within</a:t>
            </a:r>
          </a:p>
          <a:p>
            <a:pPr algn="ctr"/>
            <a:r>
              <a:rPr lang="en-US" altLang="zh-HK" dirty="0"/>
              <a:t>sequence</a:t>
            </a:r>
            <a:endParaRPr lang="zh-HK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A61C5E3-CB2E-EC1E-660B-011D8AAC92D6}"/>
              </a:ext>
            </a:extLst>
          </p:cNvPr>
          <p:cNvSpPr/>
          <p:nvPr/>
        </p:nvSpPr>
        <p:spPr>
          <a:xfrm>
            <a:off x="8073347" y="5040353"/>
            <a:ext cx="1480228" cy="6651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Across</a:t>
            </a:r>
          </a:p>
          <a:p>
            <a:pPr algn="ctr"/>
            <a:r>
              <a:rPr lang="en-US" altLang="zh-HK" dirty="0"/>
              <a:t>sequence</a:t>
            </a:r>
            <a:endParaRPr lang="zh-HK" altLang="en-US" dirty="0"/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DDF8AE59-2525-BFCD-E340-D02E56D6C6C0}"/>
              </a:ext>
            </a:extLst>
          </p:cNvPr>
          <p:cNvSpPr txBox="1">
            <a:spLocks/>
          </p:cNvSpPr>
          <p:nvPr/>
        </p:nvSpPr>
        <p:spPr>
          <a:xfrm>
            <a:off x="581193" y="2180496"/>
            <a:ext cx="5067132" cy="4296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HK" sz="2800" dirty="0"/>
              <a:t>Within a sequence of conversational actions (e.g. between question and answer / answer and post-expansion), we can have resonance</a:t>
            </a:r>
          </a:p>
          <a:p>
            <a:r>
              <a:rPr lang="en-US" altLang="zh-HK" sz="2800" dirty="0"/>
              <a:t>But resonance can also extend across sequences</a:t>
            </a:r>
          </a:p>
          <a:p>
            <a:r>
              <a:rPr lang="en-US" altLang="zh-HK" sz="2800" dirty="0"/>
              <a:t>What if resonance extends across a conversation – becomes a ‘meme’ between us?</a:t>
            </a:r>
          </a:p>
        </p:txBody>
      </p:sp>
    </p:spTree>
    <p:extLst>
      <p:ext uri="{BB962C8B-B14F-4D97-AF65-F5344CB8AC3E}">
        <p14:creationId xmlns:p14="http://schemas.microsoft.com/office/powerpoint/2010/main" val="616527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AD75D8-9ADB-7765-A499-451D911AB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Agreeing with yourself</a:t>
            </a:r>
            <a:endParaRPr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352499A-8680-0EE0-E0E3-8484CA619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2043112"/>
            <a:ext cx="5791200" cy="433387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8DF1414-4287-D272-FF3F-9D9823409A21}"/>
              </a:ext>
            </a:extLst>
          </p:cNvPr>
          <p:cNvSpPr/>
          <p:nvPr/>
        </p:nvSpPr>
        <p:spPr>
          <a:xfrm>
            <a:off x="7277100" y="3000374"/>
            <a:ext cx="3829050" cy="15144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3200" dirty="0"/>
              <a:t>Any suggestions for the ad hoc construction?</a:t>
            </a:r>
            <a:endParaRPr lang="zh-HK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689700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0BF23B-BA81-4F2A-3E56-B752B6206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Ad hoc constructions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C594742-67C9-3D2D-CA54-21558627B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200" dirty="0"/>
              <a:t>Part of the ‘conceptual pact’ between speakers in a conversation</a:t>
            </a:r>
          </a:p>
          <a:p>
            <a:r>
              <a:rPr lang="en-US" altLang="zh-HK" sz="3200" dirty="0"/>
              <a:t>Similar to grammatical constructions that are used throughout a community, just more local (between interlocutors)</a:t>
            </a:r>
          </a:p>
          <a:p>
            <a:r>
              <a:rPr lang="en-US" altLang="zh-HK" sz="3200" dirty="0"/>
              <a:t>Can last for quite long, e.g. across sequences</a:t>
            </a:r>
          </a:p>
          <a:p>
            <a:r>
              <a:rPr lang="en-US" altLang="zh-HK" sz="3200" i="1" dirty="0"/>
              <a:t>Diamond Sutra</a:t>
            </a:r>
            <a:r>
              <a:rPr lang="en-US" altLang="zh-HK" sz="3200" dirty="0"/>
              <a:t>: Can you find examples of </a:t>
            </a:r>
            <a:r>
              <a:rPr lang="en-US" altLang="zh-HK" sz="3200" i="1" dirty="0"/>
              <a:t>ad hoc</a:t>
            </a:r>
            <a:r>
              <a:rPr lang="en-US" altLang="zh-HK" sz="3200" dirty="0"/>
              <a:t> constructions?</a:t>
            </a:r>
          </a:p>
        </p:txBody>
      </p:sp>
    </p:spTree>
    <p:extLst>
      <p:ext uri="{BB962C8B-B14F-4D97-AF65-F5344CB8AC3E}">
        <p14:creationId xmlns:p14="http://schemas.microsoft.com/office/powerpoint/2010/main" val="14626565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966AA01-BD86-A485-D9C6-7945CF49F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For Friday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DB17A4A-201B-F222-9459-22FC6CF8F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2961549"/>
          </a:xfrm>
        </p:spPr>
        <p:txBody>
          <a:bodyPr>
            <a:normAutofit/>
          </a:bodyPr>
          <a:lstStyle/>
          <a:p>
            <a:r>
              <a:rPr lang="en-US" altLang="zh-HK" sz="3200" dirty="0"/>
              <a:t>If you haven’t watched the Friday video, please do so ASAP</a:t>
            </a:r>
          </a:p>
          <a:p>
            <a:r>
              <a:rPr lang="en-US" altLang="zh-HK" sz="3200" dirty="0"/>
              <a:t>Don’t forget the reading (easy) and the quiz</a:t>
            </a:r>
          </a:p>
          <a:p>
            <a:r>
              <a:rPr lang="en-US" altLang="zh-HK" sz="3200" dirty="0"/>
              <a:t>By the end of today, you should have most of your annotation scheme decided, and focus on refining it next week</a:t>
            </a:r>
            <a:endParaRPr lang="zh-HK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3305931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"/>
</p:tagLst>
</file>

<file path=ppt/theme/theme1.xml><?xml version="1.0" encoding="utf-8"?>
<a:theme xmlns:a="http://schemas.openxmlformats.org/drawingml/2006/main" name="股利">
  <a:themeElements>
    <a:clrScheme name="觀點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股利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股利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觀點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2361</TotalTime>
  <Words>1206</Words>
  <Application>Microsoft Office PowerPoint</Application>
  <PresentationFormat>寬螢幕</PresentationFormat>
  <Paragraphs>295</Paragraphs>
  <Slides>37</Slides>
  <Notes>2</Notes>
  <HiddenSlides>0</HiddenSlides>
  <MMClips>14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41" baseType="lpstr">
      <vt:lpstr>Microsoft JhengHei UI</vt:lpstr>
      <vt:lpstr>Gill Sans MT</vt:lpstr>
      <vt:lpstr>Wingdings 2</vt:lpstr>
      <vt:lpstr>股利</vt:lpstr>
      <vt:lpstr>LING 194 Week 3 Preparations (2):  Resonance</vt:lpstr>
      <vt:lpstr>Dialogic resonance</vt:lpstr>
      <vt:lpstr>Resonance cycle</vt:lpstr>
      <vt:lpstr>1. Priming</vt:lpstr>
      <vt:lpstr>2. Reproduction</vt:lpstr>
      <vt:lpstr>3. Resonance</vt:lpstr>
      <vt:lpstr>Frame resonance and focal resonance</vt:lpstr>
      <vt:lpstr>Frame resonance and focal resonance</vt:lpstr>
      <vt:lpstr>Frame resonance and focal resonance</vt:lpstr>
      <vt:lpstr>Frame resonance and focal resonance</vt:lpstr>
      <vt:lpstr>Diagraph</vt:lpstr>
      <vt:lpstr>Analysing analogies in focal resonance</vt:lpstr>
      <vt:lpstr>Analysing analogies in focal resonance</vt:lpstr>
      <vt:lpstr>Things to look for in the paper</vt:lpstr>
      <vt:lpstr>Notes on determining resonance</vt:lpstr>
      <vt:lpstr>Resonance is about engagement</vt:lpstr>
      <vt:lpstr>Resonance is about engagement</vt:lpstr>
      <vt:lpstr>Resonance and engagement</vt:lpstr>
      <vt:lpstr>Resonance and responsiveness</vt:lpstr>
      <vt:lpstr>Resonance and adjacency pairs</vt:lpstr>
      <vt:lpstr>Resonance and interruptions</vt:lpstr>
      <vt:lpstr>When we resonate with someone else …</vt:lpstr>
      <vt:lpstr>Adding stuff for clarity</vt:lpstr>
      <vt:lpstr>Why do people subtract?</vt:lpstr>
      <vt:lpstr>When silence is ellipsis</vt:lpstr>
      <vt:lpstr>Resonance and epistemic authority</vt:lpstr>
      <vt:lpstr>When it’s both …</vt:lpstr>
      <vt:lpstr>Operationalising level of resonance</vt:lpstr>
      <vt:lpstr>Pop quiz</vt:lpstr>
      <vt:lpstr>Syntactic and ‘phonetic’ resonance</vt:lpstr>
      <vt:lpstr>How good of an idea are these measures?</vt:lpstr>
      <vt:lpstr>Ad Hoc constructions and resonance</vt:lpstr>
      <vt:lpstr>From diagraphs to Ad hoc constructions</vt:lpstr>
      <vt:lpstr>Within-sequence vs. Across-sequence resonance</vt:lpstr>
      <vt:lpstr>Agreeing with yourself</vt:lpstr>
      <vt:lpstr>Ad hoc constructions</vt:lpstr>
      <vt:lpstr>For Friday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 194 Week 2 Preparations: Interruptions, Discourse markers, &amp; Segmentation</dc:title>
  <dc:creator>Ryan Lai</dc:creator>
  <cp:lastModifiedBy>Ryan Lai</cp:lastModifiedBy>
  <cp:revision>38</cp:revision>
  <dcterms:created xsi:type="dcterms:W3CDTF">2023-05-23T00:57:05Z</dcterms:created>
  <dcterms:modified xsi:type="dcterms:W3CDTF">2023-07-13T23:53:38Z</dcterms:modified>
</cp:coreProperties>
</file>