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80" r:id="rId3"/>
    <p:sldId id="334" r:id="rId4"/>
    <p:sldId id="337" r:id="rId5"/>
    <p:sldId id="336" r:id="rId6"/>
    <p:sldId id="343" r:id="rId7"/>
    <p:sldId id="335" r:id="rId8"/>
    <p:sldId id="342" r:id="rId9"/>
    <p:sldId id="330" r:id="rId10"/>
    <p:sldId id="345" r:id="rId11"/>
    <p:sldId id="344" r:id="rId12"/>
    <p:sldId id="363" r:id="rId13"/>
    <p:sldId id="364" r:id="rId14"/>
    <p:sldId id="365" r:id="rId15"/>
    <p:sldId id="366" r:id="rId16"/>
    <p:sldId id="367" r:id="rId17"/>
    <p:sldId id="370" r:id="rId18"/>
    <p:sldId id="374" r:id="rId19"/>
    <p:sldId id="368" r:id="rId20"/>
    <p:sldId id="371" r:id="rId21"/>
    <p:sldId id="362" r:id="rId22"/>
    <p:sldId id="369" r:id="rId23"/>
    <p:sldId id="377" r:id="rId24"/>
    <p:sldId id="378" r:id="rId25"/>
    <p:sldId id="372" r:id="rId26"/>
    <p:sldId id="348" r:id="rId27"/>
    <p:sldId id="373" r:id="rId28"/>
    <p:sldId id="376" r:id="rId29"/>
    <p:sldId id="375" r:id="rId30"/>
    <p:sldId id="379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3784" autoAdjust="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4" d="100"/>
          <a:sy n="104" d="100"/>
        </p:scale>
        <p:origin x="460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7370C3-3A4E-4042-A9B0-41EA2DFF900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A2946E-6AEE-42FF-A787-4ABA8EB80FE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Deepen your understanding of the preparation video, reading and quiz</a:t>
          </a:r>
        </a:p>
      </dgm:t>
    </dgm:pt>
    <dgm:pt modelId="{9FE2F984-793D-4EFB-A801-E31EDE0C0684}" type="parTrans" cxnId="{B64A7721-FD70-4547-8E2E-7A5181E24BE1}">
      <dgm:prSet/>
      <dgm:spPr/>
      <dgm:t>
        <a:bodyPr/>
        <a:lstStyle/>
        <a:p>
          <a:endParaRPr lang="en-US"/>
        </a:p>
      </dgm:t>
    </dgm:pt>
    <dgm:pt modelId="{CBE2347F-6FFF-4E90-B139-7E8E2E5E3F4E}" type="sibTrans" cxnId="{B64A7721-FD70-4547-8E2E-7A5181E24BE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8D40BB7-B01E-47EC-970A-F5097F39122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Discuss the three types of functions of discourse markers</a:t>
          </a:r>
        </a:p>
      </dgm:t>
    </dgm:pt>
    <dgm:pt modelId="{60606231-95DF-4410-A6E5-943DFEF832BA}" type="parTrans" cxnId="{5586090C-073E-468E-8260-152A3A2CDCC9}">
      <dgm:prSet/>
      <dgm:spPr/>
      <dgm:t>
        <a:bodyPr/>
        <a:lstStyle/>
        <a:p>
          <a:endParaRPr lang="en-US"/>
        </a:p>
      </dgm:t>
    </dgm:pt>
    <dgm:pt modelId="{26B66507-4E73-428D-BDDF-21313F5F155F}" type="sibTrans" cxnId="{5586090C-073E-468E-8260-152A3A2CDCC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8103B79-D087-4A0C-92E4-119345C2ACA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Suggest ways to operationalise distributional properties of discourse markers</a:t>
          </a:r>
        </a:p>
      </dgm:t>
    </dgm:pt>
    <dgm:pt modelId="{348F137D-CB7F-4D1A-95BB-15AD077A524E}" type="parTrans" cxnId="{5A0FFAD9-6516-4BF6-880E-0047E446ED17}">
      <dgm:prSet/>
      <dgm:spPr/>
      <dgm:t>
        <a:bodyPr/>
        <a:lstStyle/>
        <a:p>
          <a:endParaRPr lang="en-US"/>
        </a:p>
      </dgm:t>
    </dgm:pt>
    <dgm:pt modelId="{5D1BB644-C22B-41EE-B63D-2AE003F3B154}" type="sibTrans" cxnId="{5A0FFAD9-6516-4BF6-880E-0047E446ED1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6403597-5297-4223-AD1C-03ABDF8A378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Brainstorm ways to investigate discourse markers in relation to your project</a:t>
          </a:r>
        </a:p>
      </dgm:t>
    </dgm:pt>
    <dgm:pt modelId="{ABEE325B-0290-4824-A3DC-4844A43DDDCB}" type="parTrans" cxnId="{88BA92AC-F306-4B98-86E8-9C2E715F7B1A}">
      <dgm:prSet/>
      <dgm:spPr/>
      <dgm:t>
        <a:bodyPr/>
        <a:lstStyle/>
        <a:p>
          <a:endParaRPr lang="en-US"/>
        </a:p>
      </dgm:t>
    </dgm:pt>
    <dgm:pt modelId="{C775837F-015C-4301-982A-9857412C3334}" type="sibTrans" cxnId="{88BA92AC-F306-4B98-86E8-9C2E715F7B1A}">
      <dgm:prSet/>
      <dgm:spPr/>
      <dgm:t>
        <a:bodyPr/>
        <a:lstStyle/>
        <a:p>
          <a:endParaRPr lang="en-US"/>
        </a:p>
      </dgm:t>
    </dgm:pt>
    <dgm:pt modelId="{FA46DFC6-CD98-4105-944C-2D9210216A3D}" type="pres">
      <dgm:prSet presAssocID="{DF7370C3-3A4E-4042-A9B0-41EA2DFF900C}" presName="root" presStyleCnt="0">
        <dgm:presLayoutVars>
          <dgm:dir/>
          <dgm:resizeHandles val="exact"/>
        </dgm:presLayoutVars>
      </dgm:prSet>
      <dgm:spPr/>
    </dgm:pt>
    <dgm:pt modelId="{61A97D98-F862-4819-BB24-4C71B85B6274}" type="pres">
      <dgm:prSet presAssocID="{DF7370C3-3A4E-4042-A9B0-41EA2DFF900C}" presName="container" presStyleCnt="0">
        <dgm:presLayoutVars>
          <dgm:dir/>
          <dgm:resizeHandles val="exact"/>
        </dgm:presLayoutVars>
      </dgm:prSet>
      <dgm:spPr/>
    </dgm:pt>
    <dgm:pt modelId="{D5F23D26-F14B-4DDD-BE98-89A57D18606F}" type="pres">
      <dgm:prSet presAssocID="{AAA2946E-6AEE-42FF-A787-4ABA8EB80FE8}" presName="compNode" presStyleCnt="0"/>
      <dgm:spPr/>
    </dgm:pt>
    <dgm:pt modelId="{DDCE158F-2932-45BC-A72C-39F6D39D7FCE}" type="pres">
      <dgm:prSet presAssocID="{AAA2946E-6AEE-42FF-A787-4ABA8EB80FE8}" presName="iconBgRect" presStyleLbl="bgShp" presStyleIdx="0" presStyleCnt="4"/>
      <dgm:spPr/>
    </dgm:pt>
    <dgm:pt modelId="{A2BFB4C3-6005-44FB-A6C6-E6D5D936188E}" type="pres">
      <dgm:prSet presAssocID="{AAA2946E-6AEE-42FF-A787-4ABA8EB80FE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書本"/>
        </a:ext>
      </dgm:extLst>
    </dgm:pt>
    <dgm:pt modelId="{29645A39-6E27-457D-8C10-50819D86E8E8}" type="pres">
      <dgm:prSet presAssocID="{AAA2946E-6AEE-42FF-A787-4ABA8EB80FE8}" presName="spaceRect" presStyleCnt="0"/>
      <dgm:spPr/>
    </dgm:pt>
    <dgm:pt modelId="{DB078B4E-3AC0-4FDD-915D-8019F6C82185}" type="pres">
      <dgm:prSet presAssocID="{AAA2946E-6AEE-42FF-A787-4ABA8EB80FE8}" presName="textRect" presStyleLbl="revTx" presStyleIdx="0" presStyleCnt="4">
        <dgm:presLayoutVars>
          <dgm:chMax val="1"/>
          <dgm:chPref val="1"/>
        </dgm:presLayoutVars>
      </dgm:prSet>
      <dgm:spPr/>
    </dgm:pt>
    <dgm:pt modelId="{1E0A5FE0-864D-425F-918A-307C7AAC4D8C}" type="pres">
      <dgm:prSet presAssocID="{CBE2347F-6FFF-4E90-B139-7E8E2E5E3F4E}" presName="sibTrans" presStyleLbl="sibTrans2D1" presStyleIdx="0" presStyleCnt="0"/>
      <dgm:spPr/>
    </dgm:pt>
    <dgm:pt modelId="{2E407B97-34F1-4C6D-B69F-BE92E7ADEC75}" type="pres">
      <dgm:prSet presAssocID="{88D40BB7-B01E-47EC-970A-F5097F391225}" presName="compNode" presStyleCnt="0"/>
      <dgm:spPr/>
    </dgm:pt>
    <dgm:pt modelId="{7152EE9A-E479-4B8C-84C0-22E3696C98DD}" type="pres">
      <dgm:prSet presAssocID="{88D40BB7-B01E-47EC-970A-F5097F391225}" presName="iconBgRect" presStyleLbl="bgShp" presStyleIdx="1" presStyleCnt="4"/>
      <dgm:spPr/>
    </dgm:pt>
    <dgm:pt modelId="{5F05E012-0D74-4BFF-BD8E-C782715AA225}" type="pres">
      <dgm:prSet presAssocID="{88D40BB7-B01E-47EC-970A-F5097F39122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聊天"/>
        </a:ext>
      </dgm:extLst>
    </dgm:pt>
    <dgm:pt modelId="{52E0F709-6C5F-4C62-86A3-760BBF85A3C2}" type="pres">
      <dgm:prSet presAssocID="{88D40BB7-B01E-47EC-970A-F5097F391225}" presName="spaceRect" presStyleCnt="0"/>
      <dgm:spPr/>
    </dgm:pt>
    <dgm:pt modelId="{32AC2E69-7DF5-4EC3-BF1E-33D63DB7AD58}" type="pres">
      <dgm:prSet presAssocID="{88D40BB7-B01E-47EC-970A-F5097F391225}" presName="textRect" presStyleLbl="revTx" presStyleIdx="1" presStyleCnt="4">
        <dgm:presLayoutVars>
          <dgm:chMax val="1"/>
          <dgm:chPref val="1"/>
        </dgm:presLayoutVars>
      </dgm:prSet>
      <dgm:spPr/>
    </dgm:pt>
    <dgm:pt modelId="{F75EE6BB-D6DC-4F5A-98B6-62F916605149}" type="pres">
      <dgm:prSet presAssocID="{26B66507-4E73-428D-BDDF-21313F5F155F}" presName="sibTrans" presStyleLbl="sibTrans2D1" presStyleIdx="0" presStyleCnt="0"/>
      <dgm:spPr/>
    </dgm:pt>
    <dgm:pt modelId="{0D22E874-24F7-42EC-9162-07E93E93F21A}" type="pres">
      <dgm:prSet presAssocID="{E8103B79-D087-4A0C-92E4-119345C2ACAA}" presName="compNode" presStyleCnt="0"/>
      <dgm:spPr/>
    </dgm:pt>
    <dgm:pt modelId="{5E613487-9A71-4A07-8B40-FB971E114FE2}" type="pres">
      <dgm:prSet presAssocID="{E8103B79-D087-4A0C-92E4-119345C2ACAA}" presName="iconBgRect" presStyleLbl="bgShp" presStyleIdx="2" presStyleCnt="4"/>
      <dgm:spPr/>
    </dgm:pt>
    <dgm:pt modelId="{C50E37DF-7841-44A3-A96E-B983483B5B14}" type="pres">
      <dgm:prSet presAssocID="{E8103B79-D087-4A0C-92E4-119345C2ACA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8D1AF6AE-A978-45E6-9878-7F0BCB5F4591}" type="pres">
      <dgm:prSet presAssocID="{E8103B79-D087-4A0C-92E4-119345C2ACAA}" presName="spaceRect" presStyleCnt="0"/>
      <dgm:spPr/>
    </dgm:pt>
    <dgm:pt modelId="{441CD6EB-D79F-465E-B087-E71E7A1E4BA0}" type="pres">
      <dgm:prSet presAssocID="{E8103B79-D087-4A0C-92E4-119345C2ACAA}" presName="textRect" presStyleLbl="revTx" presStyleIdx="2" presStyleCnt="4">
        <dgm:presLayoutVars>
          <dgm:chMax val="1"/>
          <dgm:chPref val="1"/>
        </dgm:presLayoutVars>
      </dgm:prSet>
      <dgm:spPr/>
    </dgm:pt>
    <dgm:pt modelId="{92107F92-405C-4270-90D5-8CBC78C5766C}" type="pres">
      <dgm:prSet presAssocID="{5D1BB644-C22B-41EE-B63D-2AE003F3B154}" presName="sibTrans" presStyleLbl="sibTrans2D1" presStyleIdx="0" presStyleCnt="0"/>
      <dgm:spPr/>
    </dgm:pt>
    <dgm:pt modelId="{010C31B8-3672-4CB4-8C48-E3B2FB309C45}" type="pres">
      <dgm:prSet presAssocID="{96403597-5297-4223-AD1C-03ABDF8A3780}" presName="compNode" presStyleCnt="0"/>
      <dgm:spPr/>
    </dgm:pt>
    <dgm:pt modelId="{75D9D304-A3C0-4742-994B-8C97B8547DA0}" type="pres">
      <dgm:prSet presAssocID="{96403597-5297-4223-AD1C-03ABDF8A3780}" presName="iconBgRect" presStyleLbl="bgShp" presStyleIdx="3" presStyleCnt="4"/>
      <dgm:spPr/>
    </dgm:pt>
    <dgm:pt modelId="{4D80253C-B314-4AF3-B3A1-2C7E4658C568}" type="pres">
      <dgm:prSet presAssocID="{96403597-5297-4223-AD1C-03ABDF8A378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2390F85-FB4E-4924-B288-D4CF86B1CCDC}" type="pres">
      <dgm:prSet presAssocID="{96403597-5297-4223-AD1C-03ABDF8A3780}" presName="spaceRect" presStyleCnt="0"/>
      <dgm:spPr/>
    </dgm:pt>
    <dgm:pt modelId="{DA649623-1064-464A-B416-F36C375CFB8C}" type="pres">
      <dgm:prSet presAssocID="{96403597-5297-4223-AD1C-03ABDF8A378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5145701-C55B-4951-8F55-3B645E0637FA}" type="presOf" srcId="{E8103B79-D087-4A0C-92E4-119345C2ACAA}" destId="{441CD6EB-D79F-465E-B087-E71E7A1E4BA0}" srcOrd="0" destOrd="0" presId="urn:microsoft.com/office/officeart/2018/2/layout/IconCircleList"/>
    <dgm:cxn modelId="{30FD9602-043C-480D-B6D3-CABF5897AB18}" type="presOf" srcId="{96403597-5297-4223-AD1C-03ABDF8A3780}" destId="{DA649623-1064-464A-B416-F36C375CFB8C}" srcOrd="0" destOrd="0" presId="urn:microsoft.com/office/officeart/2018/2/layout/IconCircleList"/>
    <dgm:cxn modelId="{5586090C-073E-468E-8260-152A3A2CDCC9}" srcId="{DF7370C3-3A4E-4042-A9B0-41EA2DFF900C}" destId="{88D40BB7-B01E-47EC-970A-F5097F391225}" srcOrd="1" destOrd="0" parTransId="{60606231-95DF-4410-A6E5-943DFEF832BA}" sibTransId="{26B66507-4E73-428D-BDDF-21313F5F155F}"/>
    <dgm:cxn modelId="{B64A7721-FD70-4547-8E2E-7A5181E24BE1}" srcId="{DF7370C3-3A4E-4042-A9B0-41EA2DFF900C}" destId="{AAA2946E-6AEE-42FF-A787-4ABA8EB80FE8}" srcOrd="0" destOrd="0" parTransId="{9FE2F984-793D-4EFB-A801-E31EDE0C0684}" sibTransId="{CBE2347F-6FFF-4E90-B139-7E8E2E5E3F4E}"/>
    <dgm:cxn modelId="{83FDBF22-0AD2-454B-825C-082A9FAF6DF4}" type="presOf" srcId="{26B66507-4E73-428D-BDDF-21313F5F155F}" destId="{F75EE6BB-D6DC-4F5A-98B6-62F916605149}" srcOrd="0" destOrd="0" presId="urn:microsoft.com/office/officeart/2018/2/layout/IconCircleList"/>
    <dgm:cxn modelId="{6AE23E69-FAEF-4A1D-B64C-0636BD891363}" type="presOf" srcId="{88D40BB7-B01E-47EC-970A-F5097F391225}" destId="{32AC2E69-7DF5-4EC3-BF1E-33D63DB7AD58}" srcOrd="0" destOrd="0" presId="urn:microsoft.com/office/officeart/2018/2/layout/IconCircleList"/>
    <dgm:cxn modelId="{BF59006E-0B90-4608-AB2B-0E0885ACBF65}" type="presOf" srcId="{5D1BB644-C22B-41EE-B63D-2AE003F3B154}" destId="{92107F92-405C-4270-90D5-8CBC78C5766C}" srcOrd="0" destOrd="0" presId="urn:microsoft.com/office/officeart/2018/2/layout/IconCircleList"/>
    <dgm:cxn modelId="{B9B14F93-1796-4346-979F-12741EA9C877}" type="presOf" srcId="{DF7370C3-3A4E-4042-A9B0-41EA2DFF900C}" destId="{FA46DFC6-CD98-4105-944C-2D9210216A3D}" srcOrd="0" destOrd="0" presId="urn:microsoft.com/office/officeart/2018/2/layout/IconCircleList"/>
    <dgm:cxn modelId="{88BA92AC-F306-4B98-86E8-9C2E715F7B1A}" srcId="{DF7370C3-3A4E-4042-A9B0-41EA2DFF900C}" destId="{96403597-5297-4223-AD1C-03ABDF8A3780}" srcOrd="3" destOrd="0" parTransId="{ABEE325B-0290-4824-A3DC-4844A43DDDCB}" sibTransId="{C775837F-015C-4301-982A-9857412C3334}"/>
    <dgm:cxn modelId="{5A0FFAD9-6516-4BF6-880E-0047E446ED17}" srcId="{DF7370C3-3A4E-4042-A9B0-41EA2DFF900C}" destId="{E8103B79-D087-4A0C-92E4-119345C2ACAA}" srcOrd="2" destOrd="0" parTransId="{348F137D-CB7F-4D1A-95BB-15AD077A524E}" sibTransId="{5D1BB644-C22B-41EE-B63D-2AE003F3B154}"/>
    <dgm:cxn modelId="{244740FB-F878-4721-B83E-56A4AFB9B1F2}" type="presOf" srcId="{AAA2946E-6AEE-42FF-A787-4ABA8EB80FE8}" destId="{DB078B4E-3AC0-4FDD-915D-8019F6C82185}" srcOrd="0" destOrd="0" presId="urn:microsoft.com/office/officeart/2018/2/layout/IconCircleList"/>
    <dgm:cxn modelId="{AC9DF0FB-2818-414A-8967-BE866C9380F8}" type="presOf" srcId="{CBE2347F-6FFF-4E90-B139-7E8E2E5E3F4E}" destId="{1E0A5FE0-864D-425F-918A-307C7AAC4D8C}" srcOrd="0" destOrd="0" presId="urn:microsoft.com/office/officeart/2018/2/layout/IconCircleList"/>
    <dgm:cxn modelId="{92071C6C-5A60-4EBA-AC21-CD3B1456CB90}" type="presParOf" srcId="{FA46DFC6-CD98-4105-944C-2D9210216A3D}" destId="{61A97D98-F862-4819-BB24-4C71B85B6274}" srcOrd="0" destOrd="0" presId="urn:microsoft.com/office/officeart/2018/2/layout/IconCircleList"/>
    <dgm:cxn modelId="{208823AD-BDF5-47E6-AA88-297292231FEA}" type="presParOf" srcId="{61A97D98-F862-4819-BB24-4C71B85B6274}" destId="{D5F23D26-F14B-4DDD-BE98-89A57D18606F}" srcOrd="0" destOrd="0" presId="urn:microsoft.com/office/officeart/2018/2/layout/IconCircleList"/>
    <dgm:cxn modelId="{8FCD1E70-CDAB-4D11-85CB-672F95B09DBC}" type="presParOf" srcId="{D5F23D26-F14B-4DDD-BE98-89A57D18606F}" destId="{DDCE158F-2932-45BC-A72C-39F6D39D7FCE}" srcOrd="0" destOrd="0" presId="urn:microsoft.com/office/officeart/2018/2/layout/IconCircleList"/>
    <dgm:cxn modelId="{D53C9B1F-ED9E-4224-B032-6C8E1E3A2955}" type="presParOf" srcId="{D5F23D26-F14B-4DDD-BE98-89A57D18606F}" destId="{A2BFB4C3-6005-44FB-A6C6-E6D5D936188E}" srcOrd="1" destOrd="0" presId="urn:microsoft.com/office/officeart/2018/2/layout/IconCircleList"/>
    <dgm:cxn modelId="{0B8A3806-E70E-4F77-BB3C-8B7CF19C143C}" type="presParOf" srcId="{D5F23D26-F14B-4DDD-BE98-89A57D18606F}" destId="{29645A39-6E27-457D-8C10-50819D86E8E8}" srcOrd="2" destOrd="0" presId="urn:microsoft.com/office/officeart/2018/2/layout/IconCircleList"/>
    <dgm:cxn modelId="{A8F9A0C4-28D0-4DA2-89CD-B237DBCED4AB}" type="presParOf" srcId="{D5F23D26-F14B-4DDD-BE98-89A57D18606F}" destId="{DB078B4E-3AC0-4FDD-915D-8019F6C82185}" srcOrd="3" destOrd="0" presId="urn:microsoft.com/office/officeart/2018/2/layout/IconCircleList"/>
    <dgm:cxn modelId="{C0DFF461-03F3-4A62-8376-AA9737E601C8}" type="presParOf" srcId="{61A97D98-F862-4819-BB24-4C71B85B6274}" destId="{1E0A5FE0-864D-425F-918A-307C7AAC4D8C}" srcOrd="1" destOrd="0" presId="urn:microsoft.com/office/officeart/2018/2/layout/IconCircleList"/>
    <dgm:cxn modelId="{2E526C12-4103-49A8-A3B6-656F52C8ACC1}" type="presParOf" srcId="{61A97D98-F862-4819-BB24-4C71B85B6274}" destId="{2E407B97-34F1-4C6D-B69F-BE92E7ADEC75}" srcOrd="2" destOrd="0" presId="urn:microsoft.com/office/officeart/2018/2/layout/IconCircleList"/>
    <dgm:cxn modelId="{0A72BC5D-5D19-47B7-B2BD-7683A57D433D}" type="presParOf" srcId="{2E407B97-34F1-4C6D-B69F-BE92E7ADEC75}" destId="{7152EE9A-E479-4B8C-84C0-22E3696C98DD}" srcOrd="0" destOrd="0" presId="urn:microsoft.com/office/officeart/2018/2/layout/IconCircleList"/>
    <dgm:cxn modelId="{14396888-85AC-4ACD-9180-2951DEACB6AA}" type="presParOf" srcId="{2E407B97-34F1-4C6D-B69F-BE92E7ADEC75}" destId="{5F05E012-0D74-4BFF-BD8E-C782715AA225}" srcOrd="1" destOrd="0" presId="urn:microsoft.com/office/officeart/2018/2/layout/IconCircleList"/>
    <dgm:cxn modelId="{65A3C0DF-0472-411E-993C-1E94077A4BED}" type="presParOf" srcId="{2E407B97-34F1-4C6D-B69F-BE92E7ADEC75}" destId="{52E0F709-6C5F-4C62-86A3-760BBF85A3C2}" srcOrd="2" destOrd="0" presId="urn:microsoft.com/office/officeart/2018/2/layout/IconCircleList"/>
    <dgm:cxn modelId="{E0074537-AEF4-4E19-BFA1-9F6AB0349090}" type="presParOf" srcId="{2E407B97-34F1-4C6D-B69F-BE92E7ADEC75}" destId="{32AC2E69-7DF5-4EC3-BF1E-33D63DB7AD58}" srcOrd="3" destOrd="0" presId="urn:microsoft.com/office/officeart/2018/2/layout/IconCircleList"/>
    <dgm:cxn modelId="{8A216914-9E20-4059-8CFC-6355BA71A4A2}" type="presParOf" srcId="{61A97D98-F862-4819-BB24-4C71B85B6274}" destId="{F75EE6BB-D6DC-4F5A-98B6-62F916605149}" srcOrd="3" destOrd="0" presId="urn:microsoft.com/office/officeart/2018/2/layout/IconCircleList"/>
    <dgm:cxn modelId="{91848482-94BD-4B21-8CF0-9EFB9975FDBA}" type="presParOf" srcId="{61A97D98-F862-4819-BB24-4C71B85B6274}" destId="{0D22E874-24F7-42EC-9162-07E93E93F21A}" srcOrd="4" destOrd="0" presId="urn:microsoft.com/office/officeart/2018/2/layout/IconCircleList"/>
    <dgm:cxn modelId="{E07CF0EA-8E10-4426-9A09-6E6CBEF2D5C6}" type="presParOf" srcId="{0D22E874-24F7-42EC-9162-07E93E93F21A}" destId="{5E613487-9A71-4A07-8B40-FB971E114FE2}" srcOrd="0" destOrd="0" presId="urn:microsoft.com/office/officeart/2018/2/layout/IconCircleList"/>
    <dgm:cxn modelId="{238BF265-1217-4A78-A6A4-66911A4C484C}" type="presParOf" srcId="{0D22E874-24F7-42EC-9162-07E93E93F21A}" destId="{C50E37DF-7841-44A3-A96E-B983483B5B14}" srcOrd="1" destOrd="0" presId="urn:microsoft.com/office/officeart/2018/2/layout/IconCircleList"/>
    <dgm:cxn modelId="{9EBDE6A8-75E4-4582-A8C5-414C7E7DE142}" type="presParOf" srcId="{0D22E874-24F7-42EC-9162-07E93E93F21A}" destId="{8D1AF6AE-A978-45E6-9878-7F0BCB5F4591}" srcOrd="2" destOrd="0" presId="urn:microsoft.com/office/officeart/2018/2/layout/IconCircleList"/>
    <dgm:cxn modelId="{BE4458D4-8074-4939-AA07-97524C9EBA27}" type="presParOf" srcId="{0D22E874-24F7-42EC-9162-07E93E93F21A}" destId="{441CD6EB-D79F-465E-B087-E71E7A1E4BA0}" srcOrd="3" destOrd="0" presId="urn:microsoft.com/office/officeart/2018/2/layout/IconCircleList"/>
    <dgm:cxn modelId="{20F157E3-3F1F-4880-9087-35BC6355AE1D}" type="presParOf" srcId="{61A97D98-F862-4819-BB24-4C71B85B6274}" destId="{92107F92-405C-4270-90D5-8CBC78C5766C}" srcOrd="5" destOrd="0" presId="urn:microsoft.com/office/officeart/2018/2/layout/IconCircleList"/>
    <dgm:cxn modelId="{D7369DF3-1D1B-4F8E-B90C-1EEA74C56819}" type="presParOf" srcId="{61A97D98-F862-4819-BB24-4C71B85B6274}" destId="{010C31B8-3672-4CB4-8C48-E3B2FB309C45}" srcOrd="6" destOrd="0" presId="urn:microsoft.com/office/officeart/2018/2/layout/IconCircleList"/>
    <dgm:cxn modelId="{D764788F-B877-4715-89F6-E004D7AC5CB8}" type="presParOf" srcId="{010C31B8-3672-4CB4-8C48-E3B2FB309C45}" destId="{75D9D304-A3C0-4742-994B-8C97B8547DA0}" srcOrd="0" destOrd="0" presId="urn:microsoft.com/office/officeart/2018/2/layout/IconCircleList"/>
    <dgm:cxn modelId="{5991CF04-4496-4FFC-A192-29D9B4A4DFB0}" type="presParOf" srcId="{010C31B8-3672-4CB4-8C48-E3B2FB309C45}" destId="{4D80253C-B314-4AF3-B3A1-2C7E4658C568}" srcOrd="1" destOrd="0" presId="urn:microsoft.com/office/officeart/2018/2/layout/IconCircleList"/>
    <dgm:cxn modelId="{0B64EA89-D650-42C0-82FC-83DDCBF7CD41}" type="presParOf" srcId="{010C31B8-3672-4CB4-8C48-E3B2FB309C45}" destId="{B2390F85-FB4E-4924-B288-D4CF86B1CCDC}" srcOrd="2" destOrd="0" presId="urn:microsoft.com/office/officeart/2018/2/layout/IconCircleList"/>
    <dgm:cxn modelId="{E6629C68-1F3C-43E6-B5F6-BDB6EA6FBD3A}" type="presParOf" srcId="{010C31B8-3672-4CB4-8C48-E3B2FB309C45}" destId="{DA649623-1064-464A-B416-F36C375CFB8C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AA0D98-A8C5-4819-887A-62E9DE805EE0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1D7FCC6C-5FFD-4D54-99FC-E2D13A3F812F}">
      <dgm:prSet custT="1"/>
      <dgm:spPr/>
      <dgm:t>
        <a:bodyPr/>
        <a:lstStyle/>
        <a:p>
          <a:r>
            <a:rPr lang="en-US" sz="2800" dirty="0"/>
            <a:t>Distribution within discourse units</a:t>
          </a:r>
        </a:p>
      </dgm:t>
    </dgm:pt>
    <dgm:pt modelId="{BB6F5664-BE10-4D3A-A22F-883A58227112}" type="parTrans" cxnId="{688F04DD-EBD8-4617-BD43-0BBB7013709D}">
      <dgm:prSet/>
      <dgm:spPr/>
      <dgm:t>
        <a:bodyPr/>
        <a:lstStyle/>
        <a:p>
          <a:endParaRPr lang="en-US"/>
        </a:p>
      </dgm:t>
    </dgm:pt>
    <dgm:pt modelId="{B6F2C860-77AC-484E-B52E-F775AA573BC3}" type="sibTrans" cxnId="{688F04DD-EBD8-4617-BD43-0BBB7013709D}">
      <dgm:prSet/>
      <dgm:spPr/>
      <dgm:t>
        <a:bodyPr/>
        <a:lstStyle/>
        <a:p>
          <a:endParaRPr lang="en-US"/>
        </a:p>
      </dgm:t>
    </dgm:pt>
    <dgm:pt modelId="{EDD9E3EA-90ED-4617-9CAF-C25238521BC6}">
      <dgm:prSet/>
      <dgm:spPr/>
      <dgm:t>
        <a:bodyPr/>
        <a:lstStyle/>
        <a:p>
          <a:r>
            <a:rPr lang="en-US"/>
            <a:t>If a DM connects two units (e.g. TCU with TCU), then we should find it at the </a:t>
          </a:r>
          <a:r>
            <a:rPr lang="en-US" b="1"/>
            <a:t>edges</a:t>
          </a:r>
          <a:r>
            <a:rPr lang="en-US"/>
            <a:t> of that unit type (unless accompanied by other DMs)</a:t>
          </a:r>
        </a:p>
      </dgm:t>
    </dgm:pt>
    <dgm:pt modelId="{BD306CF9-1BB5-4B7B-9421-7FB0911E3DA2}" type="parTrans" cxnId="{424E7BB8-7467-499C-BC51-FD96F032596B}">
      <dgm:prSet/>
      <dgm:spPr/>
      <dgm:t>
        <a:bodyPr/>
        <a:lstStyle/>
        <a:p>
          <a:endParaRPr lang="en-US"/>
        </a:p>
      </dgm:t>
    </dgm:pt>
    <dgm:pt modelId="{DFED23FE-05A1-445D-8FB0-12E5A176C2CB}" type="sibTrans" cxnId="{424E7BB8-7467-499C-BC51-FD96F032596B}">
      <dgm:prSet/>
      <dgm:spPr/>
      <dgm:t>
        <a:bodyPr/>
        <a:lstStyle/>
        <a:p>
          <a:endParaRPr lang="en-US"/>
        </a:p>
      </dgm:t>
    </dgm:pt>
    <dgm:pt modelId="{0BBB839D-B55B-45A1-9B9C-B88D4FC4C1B8}">
      <dgm:prSet custT="1"/>
      <dgm:spPr/>
      <dgm:t>
        <a:bodyPr/>
        <a:lstStyle/>
        <a:p>
          <a:r>
            <a:rPr lang="en-US" sz="2800"/>
            <a:t>Nature of the units being connected</a:t>
          </a:r>
        </a:p>
      </dgm:t>
    </dgm:pt>
    <dgm:pt modelId="{C3356411-8E17-40EB-8ED3-708F812DBE8D}" type="parTrans" cxnId="{4CC772C3-E939-4FB2-8D81-884FFF26AD71}">
      <dgm:prSet/>
      <dgm:spPr/>
      <dgm:t>
        <a:bodyPr/>
        <a:lstStyle/>
        <a:p>
          <a:endParaRPr lang="en-US"/>
        </a:p>
      </dgm:t>
    </dgm:pt>
    <dgm:pt modelId="{3DFAAFD1-BE33-4E84-AC62-FD810B4BE8D8}" type="sibTrans" cxnId="{4CC772C3-E939-4FB2-8D81-884FFF26AD71}">
      <dgm:prSet/>
      <dgm:spPr/>
      <dgm:t>
        <a:bodyPr/>
        <a:lstStyle/>
        <a:p>
          <a:endParaRPr lang="en-US"/>
        </a:p>
      </dgm:t>
    </dgm:pt>
    <dgm:pt modelId="{23DFE065-0441-4C51-BC11-8B61CF6C0897}">
      <dgm:prSet/>
      <dgm:spPr/>
      <dgm:t>
        <a:bodyPr/>
        <a:lstStyle/>
        <a:p>
          <a:r>
            <a:rPr lang="en-US"/>
            <a:t>Additive function:  The second unit resembles or reinforces the first</a:t>
          </a:r>
        </a:p>
      </dgm:t>
    </dgm:pt>
    <dgm:pt modelId="{297DC22E-772F-4CB2-BCE4-A3653640FFD6}" type="parTrans" cxnId="{71CAF10F-CCD8-4F65-AB59-60B3394C8FD9}">
      <dgm:prSet/>
      <dgm:spPr/>
      <dgm:t>
        <a:bodyPr/>
        <a:lstStyle/>
        <a:p>
          <a:endParaRPr lang="en-US"/>
        </a:p>
      </dgm:t>
    </dgm:pt>
    <dgm:pt modelId="{676EBA1E-F614-4627-9CDA-81F6574D4772}" type="sibTrans" cxnId="{71CAF10F-CCD8-4F65-AB59-60B3394C8FD9}">
      <dgm:prSet/>
      <dgm:spPr/>
      <dgm:t>
        <a:bodyPr/>
        <a:lstStyle/>
        <a:p>
          <a:endParaRPr lang="en-US"/>
        </a:p>
      </dgm:t>
    </dgm:pt>
    <dgm:pt modelId="{0F40BE58-DF33-454D-87E8-62FC4B1E39C7}">
      <dgm:prSet/>
      <dgm:spPr/>
      <dgm:t>
        <a:bodyPr/>
        <a:lstStyle/>
        <a:p>
          <a:r>
            <a:rPr lang="en-US"/>
            <a:t>Contrastive function: The second unit may be unexpected given the first</a:t>
          </a:r>
        </a:p>
      </dgm:t>
    </dgm:pt>
    <dgm:pt modelId="{B7CD867B-2530-4679-9A0E-712CDEFD3FDC}" type="parTrans" cxnId="{28EE3487-849F-47F2-80BA-DC6AA098CB8D}">
      <dgm:prSet/>
      <dgm:spPr/>
      <dgm:t>
        <a:bodyPr/>
        <a:lstStyle/>
        <a:p>
          <a:endParaRPr lang="en-US"/>
        </a:p>
      </dgm:t>
    </dgm:pt>
    <dgm:pt modelId="{3A0AB3CE-F382-4239-88DD-4D17A5005AEC}" type="sibTrans" cxnId="{28EE3487-849F-47F2-80BA-DC6AA098CB8D}">
      <dgm:prSet/>
      <dgm:spPr/>
      <dgm:t>
        <a:bodyPr/>
        <a:lstStyle/>
        <a:p>
          <a:endParaRPr lang="en-US"/>
        </a:p>
      </dgm:t>
    </dgm:pt>
    <dgm:pt modelId="{0B35EA34-29F1-4141-8057-265B6857220D}">
      <dgm:prSet/>
      <dgm:spPr/>
      <dgm:t>
        <a:bodyPr/>
        <a:lstStyle/>
        <a:p>
          <a:r>
            <a:rPr lang="en-US"/>
            <a:t>Etc.</a:t>
          </a:r>
        </a:p>
      </dgm:t>
    </dgm:pt>
    <dgm:pt modelId="{88DFB158-A108-4589-923C-82C87956E2E6}" type="parTrans" cxnId="{88A73115-067A-4B3D-B463-4EF6BBDC2C82}">
      <dgm:prSet/>
      <dgm:spPr/>
      <dgm:t>
        <a:bodyPr/>
        <a:lstStyle/>
        <a:p>
          <a:endParaRPr lang="en-US"/>
        </a:p>
      </dgm:t>
    </dgm:pt>
    <dgm:pt modelId="{A6EE7974-EE59-46AF-A8FC-99D8D794C8C0}" type="sibTrans" cxnId="{88A73115-067A-4B3D-B463-4EF6BBDC2C82}">
      <dgm:prSet/>
      <dgm:spPr/>
      <dgm:t>
        <a:bodyPr/>
        <a:lstStyle/>
        <a:p>
          <a:endParaRPr lang="en-US"/>
        </a:p>
      </dgm:t>
    </dgm:pt>
    <dgm:pt modelId="{8060E510-850C-4522-8F9C-A5D852906BE6}" type="pres">
      <dgm:prSet presAssocID="{8EAA0D98-A8C5-4819-887A-62E9DE805EE0}" presName="linear" presStyleCnt="0">
        <dgm:presLayoutVars>
          <dgm:dir/>
          <dgm:animLvl val="lvl"/>
          <dgm:resizeHandles val="exact"/>
        </dgm:presLayoutVars>
      </dgm:prSet>
      <dgm:spPr/>
    </dgm:pt>
    <dgm:pt modelId="{84CAAD4D-F54E-435A-9D3F-CBEC7B823863}" type="pres">
      <dgm:prSet presAssocID="{1D7FCC6C-5FFD-4D54-99FC-E2D13A3F812F}" presName="parentLin" presStyleCnt="0"/>
      <dgm:spPr/>
    </dgm:pt>
    <dgm:pt modelId="{3DB20EF3-9512-419A-8FC5-D615696CA5A8}" type="pres">
      <dgm:prSet presAssocID="{1D7FCC6C-5FFD-4D54-99FC-E2D13A3F812F}" presName="parentLeftMargin" presStyleLbl="node1" presStyleIdx="0" presStyleCnt="2"/>
      <dgm:spPr/>
    </dgm:pt>
    <dgm:pt modelId="{8EA12E5B-6538-4999-9DF9-C5F0014C07C2}" type="pres">
      <dgm:prSet presAssocID="{1D7FCC6C-5FFD-4D54-99FC-E2D13A3F812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4852EED-DE27-4EBA-9ECA-350B3C6EA4F2}" type="pres">
      <dgm:prSet presAssocID="{1D7FCC6C-5FFD-4D54-99FC-E2D13A3F812F}" presName="negativeSpace" presStyleCnt="0"/>
      <dgm:spPr/>
    </dgm:pt>
    <dgm:pt modelId="{300407D5-39A1-4DD2-83A0-3B7DAE7D8C68}" type="pres">
      <dgm:prSet presAssocID="{1D7FCC6C-5FFD-4D54-99FC-E2D13A3F812F}" presName="childText" presStyleLbl="conFgAcc1" presStyleIdx="0" presStyleCnt="2">
        <dgm:presLayoutVars>
          <dgm:bulletEnabled val="1"/>
        </dgm:presLayoutVars>
      </dgm:prSet>
      <dgm:spPr/>
    </dgm:pt>
    <dgm:pt modelId="{68031EAD-6C97-4AB2-9F9E-5AA8A3923B73}" type="pres">
      <dgm:prSet presAssocID="{B6F2C860-77AC-484E-B52E-F775AA573BC3}" presName="spaceBetweenRectangles" presStyleCnt="0"/>
      <dgm:spPr/>
    </dgm:pt>
    <dgm:pt modelId="{2BE4C5CC-E8A7-4AD4-897E-1E5244D088D9}" type="pres">
      <dgm:prSet presAssocID="{0BBB839D-B55B-45A1-9B9C-B88D4FC4C1B8}" presName="parentLin" presStyleCnt="0"/>
      <dgm:spPr/>
    </dgm:pt>
    <dgm:pt modelId="{F0554FFC-83B4-421C-9F08-CFEBB61033DC}" type="pres">
      <dgm:prSet presAssocID="{0BBB839D-B55B-45A1-9B9C-B88D4FC4C1B8}" presName="parentLeftMargin" presStyleLbl="node1" presStyleIdx="0" presStyleCnt="2"/>
      <dgm:spPr/>
    </dgm:pt>
    <dgm:pt modelId="{11885364-F1A0-42FE-9837-E9C3AD2AD0FA}" type="pres">
      <dgm:prSet presAssocID="{0BBB839D-B55B-45A1-9B9C-B88D4FC4C1B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B6FD38D-0C86-49A3-9B6E-849BA282EC7C}" type="pres">
      <dgm:prSet presAssocID="{0BBB839D-B55B-45A1-9B9C-B88D4FC4C1B8}" presName="negativeSpace" presStyleCnt="0"/>
      <dgm:spPr/>
    </dgm:pt>
    <dgm:pt modelId="{C163D9E7-6C68-4EB8-A098-20E80231F8D8}" type="pres">
      <dgm:prSet presAssocID="{0BBB839D-B55B-45A1-9B9C-B88D4FC4C1B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A53D603-DF2A-435A-8D66-15733712D434}" type="presOf" srcId="{0B35EA34-29F1-4141-8057-265B6857220D}" destId="{C163D9E7-6C68-4EB8-A098-20E80231F8D8}" srcOrd="0" destOrd="2" presId="urn:microsoft.com/office/officeart/2005/8/layout/list1"/>
    <dgm:cxn modelId="{71CAF10F-CCD8-4F65-AB59-60B3394C8FD9}" srcId="{0BBB839D-B55B-45A1-9B9C-B88D4FC4C1B8}" destId="{23DFE065-0441-4C51-BC11-8B61CF6C0897}" srcOrd="0" destOrd="0" parTransId="{297DC22E-772F-4CB2-BCE4-A3653640FFD6}" sibTransId="{676EBA1E-F614-4627-9CDA-81F6574D4772}"/>
    <dgm:cxn modelId="{88A73115-067A-4B3D-B463-4EF6BBDC2C82}" srcId="{0BBB839D-B55B-45A1-9B9C-B88D4FC4C1B8}" destId="{0B35EA34-29F1-4141-8057-265B6857220D}" srcOrd="2" destOrd="0" parTransId="{88DFB158-A108-4589-923C-82C87956E2E6}" sibTransId="{A6EE7974-EE59-46AF-A8FC-99D8D794C8C0}"/>
    <dgm:cxn modelId="{61B05F1B-C3DE-40EE-899D-BF87867C7177}" type="presOf" srcId="{23DFE065-0441-4C51-BC11-8B61CF6C0897}" destId="{C163D9E7-6C68-4EB8-A098-20E80231F8D8}" srcOrd="0" destOrd="0" presId="urn:microsoft.com/office/officeart/2005/8/layout/list1"/>
    <dgm:cxn modelId="{70181830-9A03-48A4-BFB5-BC60D88FD800}" type="presOf" srcId="{0F40BE58-DF33-454D-87E8-62FC4B1E39C7}" destId="{C163D9E7-6C68-4EB8-A098-20E80231F8D8}" srcOrd="0" destOrd="1" presId="urn:microsoft.com/office/officeart/2005/8/layout/list1"/>
    <dgm:cxn modelId="{C614FD44-CA13-4960-9DF0-14BAD6529F17}" type="presOf" srcId="{1D7FCC6C-5FFD-4D54-99FC-E2D13A3F812F}" destId="{8EA12E5B-6538-4999-9DF9-C5F0014C07C2}" srcOrd="1" destOrd="0" presId="urn:microsoft.com/office/officeart/2005/8/layout/list1"/>
    <dgm:cxn modelId="{9AE01A55-AACD-4BF7-BB4E-37907FDF7C1D}" type="presOf" srcId="{0BBB839D-B55B-45A1-9B9C-B88D4FC4C1B8}" destId="{11885364-F1A0-42FE-9837-E9C3AD2AD0FA}" srcOrd="1" destOrd="0" presId="urn:microsoft.com/office/officeart/2005/8/layout/list1"/>
    <dgm:cxn modelId="{28EE3487-849F-47F2-80BA-DC6AA098CB8D}" srcId="{0BBB839D-B55B-45A1-9B9C-B88D4FC4C1B8}" destId="{0F40BE58-DF33-454D-87E8-62FC4B1E39C7}" srcOrd="1" destOrd="0" parTransId="{B7CD867B-2530-4679-9A0E-712CDEFD3FDC}" sibTransId="{3A0AB3CE-F382-4239-88DD-4D17A5005AEC}"/>
    <dgm:cxn modelId="{EEB5188D-F31A-421C-9DF2-EE43E1EC78E3}" type="presOf" srcId="{1D7FCC6C-5FFD-4D54-99FC-E2D13A3F812F}" destId="{3DB20EF3-9512-419A-8FC5-D615696CA5A8}" srcOrd="0" destOrd="0" presId="urn:microsoft.com/office/officeart/2005/8/layout/list1"/>
    <dgm:cxn modelId="{2132FD93-0C2F-423D-960C-BD876DF33EEF}" type="presOf" srcId="{EDD9E3EA-90ED-4617-9CAF-C25238521BC6}" destId="{300407D5-39A1-4DD2-83A0-3B7DAE7D8C68}" srcOrd="0" destOrd="0" presId="urn:microsoft.com/office/officeart/2005/8/layout/list1"/>
    <dgm:cxn modelId="{98D8A99B-9662-4E33-B6B5-3AEBC66905B5}" type="presOf" srcId="{0BBB839D-B55B-45A1-9B9C-B88D4FC4C1B8}" destId="{F0554FFC-83B4-421C-9F08-CFEBB61033DC}" srcOrd="0" destOrd="0" presId="urn:microsoft.com/office/officeart/2005/8/layout/list1"/>
    <dgm:cxn modelId="{424E7BB8-7467-499C-BC51-FD96F032596B}" srcId="{1D7FCC6C-5FFD-4D54-99FC-E2D13A3F812F}" destId="{EDD9E3EA-90ED-4617-9CAF-C25238521BC6}" srcOrd="0" destOrd="0" parTransId="{BD306CF9-1BB5-4B7B-9421-7FB0911E3DA2}" sibTransId="{DFED23FE-05A1-445D-8FB0-12E5A176C2CB}"/>
    <dgm:cxn modelId="{4CC772C3-E939-4FB2-8D81-884FFF26AD71}" srcId="{8EAA0D98-A8C5-4819-887A-62E9DE805EE0}" destId="{0BBB839D-B55B-45A1-9B9C-B88D4FC4C1B8}" srcOrd="1" destOrd="0" parTransId="{C3356411-8E17-40EB-8ED3-708F812DBE8D}" sibTransId="{3DFAAFD1-BE33-4E84-AC62-FD810B4BE8D8}"/>
    <dgm:cxn modelId="{F8F9E4D8-E324-4129-9673-5DB11D3483B1}" type="presOf" srcId="{8EAA0D98-A8C5-4819-887A-62E9DE805EE0}" destId="{8060E510-850C-4522-8F9C-A5D852906BE6}" srcOrd="0" destOrd="0" presId="urn:microsoft.com/office/officeart/2005/8/layout/list1"/>
    <dgm:cxn modelId="{688F04DD-EBD8-4617-BD43-0BBB7013709D}" srcId="{8EAA0D98-A8C5-4819-887A-62E9DE805EE0}" destId="{1D7FCC6C-5FFD-4D54-99FC-E2D13A3F812F}" srcOrd="0" destOrd="0" parTransId="{BB6F5664-BE10-4D3A-A22F-883A58227112}" sibTransId="{B6F2C860-77AC-484E-B52E-F775AA573BC3}"/>
    <dgm:cxn modelId="{F0B55FF6-4266-4622-9335-E32F959475D6}" type="presParOf" srcId="{8060E510-850C-4522-8F9C-A5D852906BE6}" destId="{84CAAD4D-F54E-435A-9D3F-CBEC7B823863}" srcOrd="0" destOrd="0" presId="urn:microsoft.com/office/officeart/2005/8/layout/list1"/>
    <dgm:cxn modelId="{34E4F863-66DB-4C53-B367-0361C8799DD0}" type="presParOf" srcId="{84CAAD4D-F54E-435A-9D3F-CBEC7B823863}" destId="{3DB20EF3-9512-419A-8FC5-D615696CA5A8}" srcOrd="0" destOrd="0" presId="urn:microsoft.com/office/officeart/2005/8/layout/list1"/>
    <dgm:cxn modelId="{397B12A3-4144-4730-80EE-477927E3CE02}" type="presParOf" srcId="{84CAAD4D-F54E-435A-9D3F-CBEC7B823863}" destId="{8EA12E5B-6538-4999-9DF9-C5F0014C07C2}" srcOrd="1" destOrd="0" presId="urn:microsoft.com/office/officeart/2005/8/layout/list1"/>
    <dgm:cxn modelId="{E3BC35FA-0B80-455B-98DA-780860494D53}" type="presParOf" srcId="{8060E510-850C-4522-8F9C-A5D852906BE6}" destId="{E4852EED-DE27-4EBA-9ECA-350B3C6EA4F2}" srcOrd="1" destOrd="0" presId="urn:microsoft.com/office/officeart/2005/8/layout/list1"/>
    <dgm:cxn modelId="{C6FC18E1-725C-44DF-A439-EBA2C11C8858}" type="presParOf" srcId="{8060E510-850C-4522-8F9C-A5D852906BE6}" destId="{300407D5-39A1-4DD2-83A0-3B7DAE7D8C68}" srcOrd="2" destOrd="0" presId="urn:microsoft.com/office/officeart/2005/8/layout/list1"/>
    <dgm:cxn modelId="{E6FF8834-C6E5-4153-AFD9-8F84355E778C}" type="presParOf" srcId="{8060E510-850C-4522-8F9C-A5D852906BE6}" destId="{68031EAD-6C97-4AB2-9F9E-5AA8A3923B73}" srcOrd="3" destOrd="0" presId="urn:microsoft.com/office/officeart/2005/8/layout/list1"/>
    <dgm:cxn modelId="{B56FD7FE-08C3-4C63-A6CA-40498EB02C0E}" type="presParOf" srcId="{8060E510-850C-4522-8F9C-A5D852906BE6}" destId="{2BE4C5CC-E8A7-4AD4-897E-1E5244D088D9}" srcOrd="4" destOrd="0" presId="urn:microsoft.com/office/officeart/2005/8/layout/list1"/>
    <dgm:cxn modelId="{3FD35533-0E26-41A0-8344-2DC24CE20EDE}" type="presParOf" srcId="{2BE4C5CC-E8A7-4AD4-897E-1E5244D088D9}" destId="{F0554FFC-83B4-421C-9F08-CFEBB61033DC}" srcOrd="0" destOrd="0" presId="urn:microsoft.com/office/officeart/2005/8/layout/list1"/>
    <dgm:cxn modelId="{8AC8A6C5-284C-4D94-9CC9-B3A5673FED82}" type="presParOf" srcId="{2BE4C5CC-E8A7-4AD4-897E-1E5244D088D9}" destId="{11885364-F1A0-42FE-9837-E9C3AD2AD0FA}" srcOrd="1" destOrd="0" presId="urn:microsoft.com/office/officeart/2005/8/layout/list1"/>
    <dgm:cxn modelId="{3D1D6535-FA99-458B-A19F-4FC0C003C4A6}" type="presParOf" srcId="{8060E510-850C-4522-8F9C-A5D852906BE6}" destId="{5B6FD38D-0C86-49A3-9B6E-849BA282EC7C}" srcOrd="5" destOrd="0" presId="urn:microsoft.com/office/officeart/2005/8/layout/list1"/>
    <dgm:cxn modelId="{9DDA20BC-C1FC-478F-9485-760C3463B2F2}" type="presParOf" srcId="{8060E510-850C-4522-8F9C-A5D852906BE6}" destId="{C163D9E7-6C68-4EB8-A098-20E80231F8D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E158F-2932-45BC-A72C-39F6D39D7FCE}">
      <dsp:nvSpPr>
        <dsp:cNvPr id="0" name=""/>
        <dsp:cNvSpPr/>
      </dsp:nvSpPr>
      <dsp:spPr>
        <a:xfrm>
          <a:off x="6363" y="67995"/>
          <a:ext cx="1458500" cy="14585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BFB4C3-6005-44FB-A6C6-E6D5D936188E}">
      <dsp:nvSpPr>
        <dsp:cNvPr id="0" name=""/>
        <dsp:cNvSpPr/>
      </dsp:nvSpPr>
      <dsp:spPr>
        <a:xfrm>
          <a:off x="312648" y="374280"/>
          <a:ext cx="845930" cy="8459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78B4E-3AC0-4FDD-915D-8019F6C82185}">
      <dsp:nvSpPr>
        <dsp:cNvPr id="0" name=""/>
        <dsp:cNvSpPr/>
      </dsp:nvSpPr>
      <dsp:spPr>
        <a:xfrm>
          <a:off x="1777400" y="67995"/>
          <a:ext cx="3437893" cy="145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Deepen your understanding of the preparation video, reading and quiz</a:t>
          </a:r>
        </a:p>
      </dsp:txBody>
      <dsp:txXfrm>
        <a:off x="1777400" y="67995"/>
        <a:ext cx="3437893" cy="1458500"/>
      </dsp:txXfrm>
    </dsp:sp>
    <dsp:sp modelId="{7152EE9A-E479-4B8C-84C0-22E3696C98DD}">
      <dsp:nvSpPr>
        <dsp:cNvPr id="0" name=""/>
        <dsp:cNvSpPr/>
      </dsp:nvSpPr>
      <dsp:spPr>
        <a:xfrm>
          <a:off x="5814320" y="67995"/>
          <a:ext cx="1458500" cy="14585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05E012-0D74-4BFF-BD8E-C782715AA225}">
      <dsp:nvSpPr>
        <dsp:cNvPr id="0" name=""/>
        <dsp:cNvSpPr/>
      </dsp:nvSpPr>
      <dsp:spPr>
        <a:xfrm>
          <a:off x="6120606" y="374280"/>
          <a:ext cx="845930" cy="8459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AC2E69-7DF5-4EC3-BF1E-33D63DB7AD58}">
      <dsp:nvSpPr>
        <dsp:cNvPr id="0" name=""/>
        <dsp:cNvSpPr/>
      </dsp:nvSpPr>
      <dsp:spPr>
        <a:xfrm>
          <a:off x="7585357" y="67995"/>
          <a:ext cx="3437893" cy="145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Discuss the three types of functions of discourse markers</a:t>
          </a:r>
        </a:p>
      </dsp:txBody>
      <dsp:txXfrm>
        <a:off x="7585357" y="67995"/>
        <a:ext cx="3437893" cy="1458500"/>
      </dsp:txXfrm>
    </dsp:sp>
    <dsp:sp modelId="{5E613487-9A71-4A07-8B40-FB971E114FE2}">
      <dsp:nvSpPr>
        <dsp:cNvPr id="0" name=""/>
        <dsp:cNvSpPr/>
      </dsp:nvSpPr>
      <dsp:spPr>
        <a:xfrm>
          <a:off x="6363" y="2151807"/>
          <a:ext cx="1458500" cy="14585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0E37DF-7841-44A3-A96E-B983483B5B14}">
      <dsp:nvSpPr>
        <dsp:cNvPr id="0" name=""/>
        <dsp:cNvSpPr/>
      </dsp:nvSpPr>
      <dsp:spPr>
        <a:xfrm>
          <a:off x="312648" y="2458092"/>
          <a:ext cx="845930" cy="8459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1CD6EB-D79F-465E-B087-E71E7A1E4BA0}">
      <dsp:nvSpPr>
        <dsp:cNvPr id="0" name=""/>
        <dsp:cNvSpPr/>
      </dsp:nvSpPr>
      <dsp:spPr>
        <a:xfrm>
          <a:off x="1777400" y="2151807"/>
          <a:ext cx="3437893" cy="145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Suggest ways to operationalise distributional properties of discourse markers</a:t>
          </a:r>
        </a:p>
      </dsp:txBody>
      <dsp:txXfrm>
        <a:off x="1777400" y="2151807"/>
        <a:ext cx="3437893" cy="1458500"/>
      </dsp:txXfrm>
    </dsp:sp>
    <dsp:sp modelId="{75D9D304-A3C0-4742-994B-8C97B8547DA0}">
      <dsp:nvSpPr>
        <dsp:cNvPr id="0" name=""/>
        <dsp:cNvSpPr/>
      </dsp:nvSpPr>
      <dsp:spPr>
        <a:xfrm>
          <a:off x="5814320" y="2151807"/>
          <a:ext cx="1458500" cy="14585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80253C-B314-4AF3-B3A1-2C7E4658C568}">
      <dsp:nvSpPr>
        <dsp:cNvPr id="0" name=""/>
        <dsp:cNvSpPr/>
      </dsp:nvSpPr>
      <dsp:spPr>
        <a:xfrm>
          <a:off x="6120606" y="2458092"/>
          <a:ext cx="845930" cy="8459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649623-1064-464A-B416-F36C375CFB8C}">
      <dsp:nvSpPr>
        <dsp:cNvPr id="0" name=""/>
        <dsp:cNvSpPr/>
      </dsp:nvSpPr>
      <dsp:spPr>
        <a:xfrm>
          <a:off x="7585357" y="2151807"/>
          <a:ext cx="3437893" cy="145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Brainstorm ways to investigate discourse markers in relation to your project</a:t>
          </a:r>
        </a:p>
      </dsp:txBody>
      <dsp:txXfrm>
        <a:off x="7585357" y="2151807"/>
        <a:ext cx="3437893" cy="1458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407D5-39A1-4DD2-83A0-3B7DAE7D8C68}">
      <dsp:nvSpPr>
        <dsp:cNvPr id="0" name=""/>
        <dsp:cNvSpPr/>
      </dsp:nvSpPr>
      <dsp:spPr>
        <a:xfrm>
          <a:off x="0" y="376394"/>
          <a:ext cx="11029950" cy="1212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047" tIns="458216" rIns="85604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If a DM connects two units (e.g. TCU with TCU), then we should find it at the </a:t>
          </a:r>
          <a:r>
            <a:rPr lang="en-US" sz="2200" b="1" kern="1200"/>
            <a:t>edges</a:t>
          </a:r>
          <a:r>
            <a:rPr lang="en-US" sz="2200" kern="1200"/>
            <a:t> of that unit type (unless accompanied by other DMs)</a:t>
          </a:r>
        </a:p>
      </dsp:txBody>
      <dsp:txXfrm>
        <a:off x="0" y="376394"/>
        <a:ext cx="11029950" cy="1212750"/>
      </dsp:txXfrm>
    </dsp:sp>
    <dsp:sp modelId="{8EA12E5B-6538-4999-9DF9-C5F0014C07C2}">
      <dsp:nvSpPr>
        <dsp:cNvPr id="0" name=""/>
        <dsp:cNvSpPr/>
      </dsp:nvSpPr>
      <dsp:spPr>
        <a:xfrm>
          <a:off x="551497" y="51673"/>
          <a:ext cx="7720965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Distribution within discourse units</a:t>
          </a:r>
        </a:p>
      </dsp:txBody>
      <dsp:txXfrm>
        <a:off x="583200" y="83376"/>
        <a:ext cx="7657559" cy="586034"/>
      </dsp:txXfrm>
    </dsp:sp>
    <dsp:sp modelId="{C163D9E7-6C68-4EB8-A098-20E80231F8D8}">
      <dsp:nvSpPr>
        <dsp:cNvPr id="0" name=""/>
        <dsp:cNvSpPr/>
      </dsp:nvSpPr>
      <dsp:spPr>
        <a:xfrm>
          <a:off x="0" y="2032664"/>
          <a:ext cx="11029950" cy="159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047" tIns="458216" rIns="85604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Additive function:  The second unit resembles or reinforces the first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Contrastive function: The second unit may be unexpected given the first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Etc.</a:t>
          </a:r>
        </a:p>
      </dsp:txBody>
      <dsp:txXfrm>
        <a:off x="0" y="2032664"/>
        <a:ext cx="11029950" cy="1593900"/>
      </dsp:txXfrm>
    </dsp:sp>
    <dsp:sp modelId="{11885364-F1A0-42FE-9837-E9C3AD2AD0FA}">
      <dsp:nvSpPr>
        <dsp:cNvPr id="0" name=""/>
        <dsp:cNvSpPr/>
      </dsp:nvSpPr>
      <dsp:spPr>
        <a:xfrm>
          <a:off x="551497" y="1707944"/>
          <a:ext cx="7720965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Nature of the units being connected</a:t>
          </a:r>
        </a:p>
      </dsp:txBody>
      <dsp:txXfrm>
        <a:off x="583200" y="1739647"/>
        <a:ext cx="7657559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7CD47BD-7E0C-4061-B6F0-EAC64697D0E2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2023/7/1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90168E-626C-4E60-93C0-A00D25609468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445112E-B469-48CF-8288-A6CA2AC35EB6}" type="datetime1">
              <a:rPr lang="zh-TW" altLang="en-US" noProof="0" smtClean="0"/>
              <a:t>2023/7/1</a:t>
            </a:fld>
            <a:endParaRPr lang="zh-TW" altLang="en-US" noProof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C6B3AB32-59DF-41F1-9618-EDFBF5049629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altLang="zh-TW" noProof="0" smtClean="0"/>
              <a:pPr/>
              <a:t>3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894155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altLang="zh-TW" noProof="0" smtClean="0"/>
              <a:pPr/>
              <a:t>7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751597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5B76177-7E17-4C08-BCAF-6370CE4DD5DB}" type="datetime1">
              <a:rPr lang="zh-TW" altLang="en-US" noProof="0" smtClean="0"/>
              <a:t>2023/7/1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06824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ED22-AFD6-4CE6-8446-05BEBB698395}" type="datetime1">
              <a:rPr lang="zh-TW" altLang="en-US" noProof="0" smtClean="0"/>
              <a:t>2023/7/1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844366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C212FE2-34A0-4075-8D17-1A6F68CE7D5F}" type="datetime1">
              <a:rPr lang="zh-TW" altLang="en-US" noProof="0" smtClean="0"/>
              <a:t>2023/7/1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971012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470AF-490B-4FD8-B1E1-E62D36C5A7AB}" type="datetime1">
              <a:rPr lang="zh-TW" altLang="en-US" noProof="0" smtClean="0"/>
              <a:t>2023/7/1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16540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BC63D-E5CD-46CB-9F15-2A6585A6CE9B}" type="datetime1">
              <a:rPr lang="zh-TW" altLang="en-US" noProof="0" smtClean="0"/>
              <a:t>2023/7/1</a:t>
            </a:fld>
            <a:endParaRPr lang="zh-TW" altLang="en-U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568207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CCC7C31-A1C7-41D6-A501-3CB2206CB7B3}" type="datetime1">
              <a:rPr lang="zh-TW" altLang="en-US" noProof="0" smtClean="0"/>
              <a:t>2023/7/1</a:t>
            </a:fld>
            <a:endParaRPr lang="zh-TW" alt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513452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1D2A5-C908-4309-8A4C-B2FF6E6D8241}" type="datetime1">
              <a:rPr lang="zh-TW" altLang="en-US" smtClean="0"/>
              <a:t>2023/7/1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3254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B700CC4-AD83-4E93-96C0-B6601C3C0372}" type="datetime1">
              <a:rPr lang="zh-TW" altLang="en-US" noProof="0" smtClean="0"/>
              <a:t>2023/7/1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3226881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0CC4-AD83-4E93-96C0-B6601C3C0372}" type="datetime1">
              <a:rPr lang="zh-TW" altLang="en-US" noProof="0" smtClean="0"/>
              <a:t>2023/7/1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14391347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A8D8-241E-4B2D-8F87-51FA906B048F}" type="datetime1">
              <a:rPr lang="zh-TW" altLang="en-US" noProof="0" smtClean="0"/>
              <a:t>2023/7/1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928141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8288567-20A3-4258-9380-C30A165160E8}" type="datetime1">
              <a:rPr lang="zh-TW" altLang="en-US" noProof="0" smtClean="0"/>
              <a:t>2023/7/1</a:t>
            </a:fld>
            <a:endParaRPr lang="zh-TW" alt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95118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B700CC4-AD83-4E93-96C0-B6601C3C0372}" type="datetime1">
              <a:rPr lang="zh-TW" altLang="en-US" noProof="0" smtClean="0"/>
              <a:t>2023/7/1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14416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989344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zh-TW" dirty="0"/>
              <a:t>LING 194 Week 2 Class 2:  DISCOURSE MARKERS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 anchor="ctr">
            <a:normAutofit fontScale="92500" lnSpcReduction="20000"/>
          </a:bodyPr>
          <a:lstStyle/>
          <a:p>
            <a:pPr rtl="0"/>
            <a:r>
              <a:rPr lang="en-US" altLang="zh-TW"/>
              <a:t>Ryan Ka Yau Lai</a:t>
            </a:r>
          </a:p>
          <a:p>
            <a:pPr rtl="0"/>
            <a:r>
              <a:rPr lang="en-US" altLang="zh-TW"/>
              <a:t>University of California, Santa Barbara</a:t>
            </a:r>
            <a:endParaRPr lang="zh-TW" altLang="en-US" dirty="0"/>
          </a:p>
        </p:txBody>
      </p:sp>
      <p:pic>
        <p:nvPicPr>
          <p:cNvPr id="1026" name="Picture 2" descr="Origin of &quot;Well, well, well. What do we have here?&quot; - English Language &amp;  Usage Stack Exchange">
            <a:extLst>
              <a:ext uri="{FF2B5EF4-FFF2-40B4-BE49-F238E27FC236}">
                <a16:creationId xmlns:a16="http://schemas.microsoft.com/office/drawing/2014/main" id="{A76D4B0B-DB07-86E7-7380-EE295340B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40462"/>
            <a:ext cx="4648200" cy="369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24"/>
    </mc:Choice>
    <mc:Fallback xmlns="">
      <p:transition spd="slow" advTm="3212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907FBF-A2EA-7C0F-5D96-792D6841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/>
              <a:t>Plan for today</a:t>
            </a:r>
            <a:endParaRPr lang="zh-HK" altLang="en-US" sz="3600" dirty="0"/>
          </a:p>
        </p:txBody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07EACCA1-D8BE-CEDF-362D-B189FEE946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192" y="2180496"/>
          <a:ext cx="11029615" cy="367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4280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B3AD688-68B0-8570-CB0F-3ED3F3103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 altLang="zh-HK" dirty="0"/>
              <a:t>DISCOURSE MARKERS</a:t>
            </a:r>
            <a:endParaRPr lang="zh-HK" alt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8FDF771-E685-464C-8935-25047BD7B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3D5D599-1CAE-4C92-B5AE-8E51AF6D4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C572D83-FDB0-1C27-C20B-CF8E0DD51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882" y="2229076"/>
            <a:ext cx="5275001" cy="404568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zh-TW" sz="2400" dirty="0"/>
              <a:t>Small words often occurring in conversation</a:t>
            </a:r>
          </a:p>
          <a:p>
            <a:r>
              <a:rPr lang="en-US" altLang="zh-HK" sz="2400" dirty="0"/>
              <a:t>Indicate abstract meanings that are usually difficult to put into words</a:t>
            </a:r>
          </a:p>
          <a:p>
            <a:r>
              <a:rPr lang="en-US" altLang="zh-HK" sz="2400" dirty="0"/>
              <a:t>Work like ‘</a:t>
            </a:r>
            <a:r>
              <a:rPr lang="en-US" altLang="zh-HK" sz="2400" b="1" dirty="0"/>
              <a:t>glue</a:t>
            </a:r>
            <a:r>
              <a:rPr lang="en-US" altLang="zh-HK" sz="2400" dirty="0"/>
              <a:t>’ that:</a:t>
            </a:r>
          </a:p>
          <a:p>
            <a:pPr lvl="1"/>
            <a:r>
              <a:rPr lang="en-US" altLang="zh-HK" sz="2400" dirty="0"/>
              <a:t>Glue different parts of a conversation together</a:t>
            </a:r>
          </a:p>
          <a:p>
            <a:pPr lvl="1"/>
            <a:r>
              <a:rPr lang="en-US" altLang="zh-HK" sz="2400" dirty="0"/>
              <a:t>Glue </a:t>
            </a:r>
            <a:r>
              <a:rPr lang="en-US" altLang="zh-HK" sz="2400" i="1" dirty="0"/>
              <a:t>us</a:t>
            </a:r>
            <a:r>
              <a:rPr lang="en-US" altLang="zh-HK" sz="2400" dirty="0"/>
              <a:t> together by helping us navigate interpersonal relationships</a:t>
            </a:r>
          </a:p>
        </p:txBody>
      </p: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0C6022C2-36C1-8893-333C-1FEC02D672EB}"/>
              </a:ext>
            </a:extLst>
          </p:cNvPr>
          <p:cNvGrpSpPr/>
          <p:nvPr/>
        </p:nvGrpSpPr>
        <p:grpSpPr>
          <a:xfrm>
            <a:off x="434785" y="1999521"/>
            <a:ext cx="5754242" cy="4677504"/>
            <a:chOff x="5573148" y="1970584"/>
            <a:chExt cx="6161652" cy="4874144"/>
          </a:xfrm>
        </p:grpSpPr>
        <p:pic>
          <p:nvPicPr>
            <p:cNvPr id="31" name="Picture 4" descr="Close-up of fern leaves">
              <a:extLst>
                <a:ext uri="{FF2B5EF4-FFF2-40B4-BE49-F238E27FC236}">
                  <a16:creationId xmlns:a16="http://schemas.microsoft.com/office/drawing/2014/main" id="{307FD655-082F-44DB-858A-145A0BE20B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040" r="5577" b="-1"/>
            <a:stretch/>
          </p:blipFill>
          <p:spPr>
            <a:xfrm>
              <a:off x="5573148" y="1970584"/>
              <a:ext cx="6161652" cy="4874144"/>
            </a:xfrm>
            <a:prstGeom prst="rect">
              <a:avLst/>
            </a:prstGeom>
          </p:spPr>
        </p:pic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C9620025-6C74-F5C1-C759-D172228832E6}"/>
                </a:ext>
              </a:extLst>
            </p:cNvPr>
            <p:cNvGrpSpPr/>
            <p:nvPr/>
          </p:nvGrpSpPr>
          <p:grpSpPr>
            <a:xfrm>
              <a:off x="6004157" y="2452145"/>
              <a:ext cx="5606650" cy="3884837"/>
              <a:chOff x="6004157" y="2452145"/>
              <a:chExt cx="5606650" cy="3884837"/>
            </a:xfrm>
          </p:grpSpPr>
          <p:grpSp>
            <p:nvGrpSpPr>
              <p:cNvPr id="20" name="群組 19">
                <a:extLst>
                  <a:ext uri="{FF2B5EF4-FFF2-40B4-BE49-F238E27FC236}">
                    <a16:creationId xmlns:a16="http://schemas.microsoft.com/office/drawing/2014/main" id="{ED43868A-63B3-B4F0-0878-4FD92251D093}"/>
                  </a:ext>
                </a:extLst>
              </p:cNvPr>
              <p:cNvGrpSpPr/>
              <p:nvPr/>
            </p:nvGrpSpPr>
            <p:grpSpPr>
              <a:xfrm>
                <a:off x="6004157" y="2452145"/>
                <a:ext cx="5606650" cy="3884837"/>
                <a:chOff x="6004157" y="2223545"/>
                <a:chExt cx="5606650" cy="3884837"/>
              </a:xfrm>
            </p:grpSpPr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14045E5E-9083-E11E-B769-2CC2DD9FBA91}"/>
                    </a:ext>
                  </a:extLst>
                </p:cNvPr>
                <p:cNvSpPr/>
                <p:nvPr/>
              </p:nvSpPr>
              <p:spPr>
                <a:xfrm>
                  <a:off x="6004157" y="2566703"/>
                  <a:ext cx="1033145" cy="62331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338328">
                    <a:spcAft>
                      <a:spcPts val="600"/>
                    </a:spcAft>
                  </a:pPr>
                  <a:r>
                    <a:rPr lang="en-US" altLang="zh-HK" sz="1332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rPr>
                    <a:t>bueno</a:t>
                  </a:r>
                  <a:endParaRPr lang="zh-HK" altLang="en-US"/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B77FFA78-0FC4-B602-74DD-8E7003AFF154}"/>
                    </a:ext>
                  </a:extLst>
                </p:cNvPr>
                <p:cNvSpPr/>
                <p:nvPr/>
              </p:nvSpPr>
              <p:spPr>
                <a:xfrm>
                  <a:off x="8846104" y="2589937"/>
                  <a:ext cx="1033145" cy="62331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338328">
                    <a:spcAft>
                      <a:spcPts val="600"/>
                    </a:spcAft>
                  </a:pPr>
                  <a:r>
                    <a:rPr lang="en-US" altLang="zh-HK" sz="1332" kern="1200" err="1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rPr>
                    <a:t>pues</a:t>
                  </a:r>
                  <a:endParaRPr lang="zh-HK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A42C9BF3-458F-7ABE-FB4A-26A855301E77}"/>
                    </a:ext>
                  </a:extLst>
                </p:cNvPr>
                <p:cNvSpPr/>
                <p:nvPr/>
              </p:nvSpPr>
              <p:spPr>
                <a:xfrm>
                  <a:off x="8251498" y="4352424"/>
                  <a:ext cx="924569" cy="623316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dk1"/>
                </a:fillRef>
                <a:effectRef idx="1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338328">
                    <a:spcAft>
                      <a:spcPts val="600"/>
                    </a:spcAft>
                  </a:pPr>
                  <a:r>
                    <a:rPr lang="en-US" altLang="zh-HK" sz="1332" kern="1200" err="1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rPr>
                    <a:t>pis</a:t>
                  </a:r>
                  <a:endParaRPr lang="zh-HK" altLang="en-US"/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69020518-49D8-407D-901E-2D8148DCBA69}"/>
                    </a:ext>
                  </a:extLst>
                </p:cNvPr>
                <p:cNvSpPr/>
                <p:nvPr/>
              </p:nvSpPr>
              <p:spPr>
                <a:xfrm>
                  <a:off x="7425130" y="2866834"/>
                  <a:ext cx="1188574" cy="623316"/>
                </a:xfrm>
                <a:prstGeom prst="rect">
                  <a:avLst/>
                </a:pr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338328">
                    <a:spcAft>
                      <a:spcPts val="600"/>
                    </a:spcAft>
                  </a:pPr>
                  <a:r>
                    <a:rPr lang="zh-TW" altLang="en-US" sz="1332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rPr>
                    <a:t>就是說</a:t>
                  </a:r>
                  <a:endParaRPr lang="zh-HK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5306D699-15F6-7F22-4E5A-85DAD904738A}"/>
                    </a:ext>
                  </a:extLst>
                </p:cNvPr>
                <p:cNvSpPr/>
                <p:nvPr/>
              </p:nvSpPr>
              <p:spPr>
                <a:xfrm>
                  <a:off x="6408134" y="4011003"/>
                  <a:ext cx="1051558" cy="623316"/>
                </a:xfrm>
                <a:prstGeom prst="rect">
                  <a:avLst/>
                </a:pr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338328">
                    <a:spcAft>
                      <a:spcPts val="600"/>
                    </a:spcAft>
                  </a:pPr>
                  <a:r>
                    <a:rPr lang="zh-TW" altLang="en-US" sz="1332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rPr>
                    <a:t>反正</a:t>
                  </a:r>
                  <a:endParaRPr lang="zh-HK" altLang="en-US"/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5995C185-843F-5190-F57F-AB1E9B8BFCA9}"/>
                    </a:ext>
                  </a:extLst>
                </p:cNvPr>
                <p:cNvSpPr/>
                <p:nvPr/>
              </p:nvSpPr>
              <p:spPr>
                <a:xfrm>
                  <a:off x="10235826" y="3993388"/>
                  <a:ext cx="924569" cy="623316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338328">
                    <a:spcAft>
                      <a:spcPts val="600"/>
                    </a:spcAft>
                  </a:pPr>
                  <a:r>
                    <a:rPr lang="ja-JP" altLang="en-US" sz="1332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rPr>
                    <a:t>って</a:t>
                  </a:r>
                  <a:endParaRPr lang="zh-HK" altLang="en-US"/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1AF87E94-8E24-8B64-E0A4-671DB45E0F2B}"/>
                    </a:ext>
                  </a:extLst>
                </p:cNvPr>
                <p:cNvSpPr/>
                <p:nvPr/>
              </p:nvSpPr>
              <p:spPr>
                <a:xfrm>
                  <a:off x="10111649" y="2223545"/>
                  <a:ext cx="1499158" cy="623316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338328">
                    <a:spcAft>
                      <a:spcPts val="600"/>
                    </a:spcAft>
                  </a:pPr>
                  <a:r>
                    <a:rPr lang="ja-JP" altLang="en-US" dirty="0"/>
                    <a:t>ちょっと</a:t>
                  </a:r>
                  <a:endParaRPr lang="zh-HK" altLang="en-US" dirty="0"/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6ADADA2B-4BF1-DD6C-3567-D81B7E560323}"/>
                    </a:ext>
                  </a:extLst>
                </p:cNvPr>
                <p:cNvSpPr/>
                <p:nvPr/>
              </p:nvSpPr>
              <p:spPr>
                <a:xfrm>
                  <a:off x="6797043" y="5485066"/>
                  <a:ext cx="1051558" cy="623316"/>
                </a:xfrm>
                <a:prstGeom prst="rect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338328">
                    <a:spcAft>
                      <a:spcPts val="600"/>
                    </a:spcAft>
                  </a:pPr>
                  <a:r>
                    <a:rPr lang="en-US" altLang="zh-HK" sz="1332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rPr>
                    <a:t>like</a:t>
                  </a:r>
                  <a:endParaRPr lang="zh-HK" altLang="en-US"/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03CB18F6-1D78-8C8D-098C-0F8B85207FA5}"/>
                    </a:ext>
                  </a:extLst>
                </p:cNvPr>
                <p:cNvSpPr/>
                <p:nvPr/>
              </p:nvSpPr>
              <p:spPr>
                <a:xfrm>
                  <a:off x="9756604" y="4941379"/>
                  <a:ext cx="1186222" cy="623316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dk1"/>
                </a:fillRef>
                <a:effectRef idx="1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338328">
                    <a:spcAft>
                      <a:spcPts val="600"/>
                    </a:spcAft>
                  </a:pPr>
                  <a:r>
                    <a:rPr lang="en-US" altLang="zh-HK" sz="1332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rPr>
                    <a:t>bah</a:t>
                  </a:r>
                  <a:endParaRPr lang="zh-HK" altLang="en-US"/>
                </a:p>
              </p:txBody>
            </p:sp>
          </p:grp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2A69270C-5C8E-5086-38E6-614282F162F4}"/>
                  </a:ext>
                </a:extLst>
              </p:cNvPr>
              <p:cNvSpPr/>
              <p:nvPr/>
            </p:nvSpPr>
            <p:spPr>
              <a:xfrm>
                <a:off x="8466547" y="5713666"/>
                <a:ext cx="1051558" cy="62331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38328">
                  <a:spcAft>
                    <a:spcPts val="600"/>
                  </a:spcAft>
                </a:pPr>
                <a:r>
                  <a:rPr lang="en-US" altLang="zh-HK" sz="1332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so</a:t>
                </a:r>
                <a:endParaRPr lang="zh-HK" altLang="en-US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5197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210"/>
    </mc:Choice>
    <mc:Fallback xmlns="">
      <p:transition spd="slow" advTm="96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8BED655-2EC5-4704-ADD4-A91564533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A419E7-4B43-4FA7-846D-76D394A32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7D34090-8F5C-4A49-8452-7328D6632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B55B7B2-03F9-46F2-AE7C-2AC5156F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21D6F0C2-E707-B421-9814-428040619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0" y="863695"/>
            <a:ext cx="3511233" cy="48132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HK" sz="3100" dirty="0">
                <a:solidFill>
                  <a:srgbClr val="FFFFFF"/>
                </a:solidFill>
              </a:rPr>
              <a:t>Often derided as ‘meaningless’ …</a:t>
            </a:r>
            <a:br>
              <a:rPr lang="en-US" altLang="zh-HK" sz="3100" dirty="0">
                <a:solidFill>
                  <a:srgbClr val="FFFFFF"/>
                </a:solidFill>
              </a:rPr>
            </a:br>
            <a:br>
              <a:rPr lang="en-US" altLang="zh-HK" sz="3100" dirty="0">
                <a:solidFill>
                  <a:srgbClr val="FFFFFF"/>
                </a:solidFill>
              </a:rPr>
            </a:br>
            <a:r>
              <a:rPr lang="en-US" altLang="zh-HK" sz="2400" dirty="0">
                <a:solidFill>
                  <a:srgbClr val="FFFFFF"/>
                </a:solidFill>
              </a:rPr>
              <a:t>(ideology of ‘</a:t>
            </a:r>
            <a:r>
              <a:rPr lang="en-US" altLang="zh-HK" sz="2400" i="1" dirty="0" err="1">
                <a:solidFill>
                  <a:srgbClr val="FFFFFF"/>
                </a:solidFill>
              </a:rPr>
              <a:t>referentialism</a:t>
            </a:r>
            <a:r>
              <a:rPr lang="en-US" altLang="zh-HK" sz="2400" dirty="0">
                <a:solidFill>
                  <a:srgbClr val="FFFFFF"/>
                </a:solidFill>
              </a:rPr>
              <a:t>’)</a:t>
            </a:r>
            <a:endParaRPr lang="en-US" altLang="zh-HK" sz="3100" dirty="0">
              <a:solidFill>
                <a:srgbClr val="FFFFFF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rgbClr val="FCEB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B0652E86-10A0-B28F-B39A-67BE448DC7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32" r="-1" b="-1"/>
          <a:stretch/>
        </p:blipFill>
        <p:spPr>
          <a:xfrm>
            <a:off x="4654295" y="10"/>
            <a:ext cx="753770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50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AD240C-FE98-C8DE-DE32-A660F24C7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752" y="583511"/>
            <a:ext cx="3084844" cy="1226239"/>
          </a:xfrm>
        </p:spPr>
        <p:txBody>
          <a:bodyPr>
            <a:normAutofit/>
          </a:bodyPr>
          <a:lstStyle/>
          <a:p>
            <a:r>
              <a:rPr lang="en-US" altLang="zh-TW" sz="4000" dirty="0">
                <a:solidFill>
                  <a:srgbClr val="FFFFFF"/>
                </a:solidFill>
              </a:rPr>
              <a:t>Well …</a:t>
            </a:r>
            <a:endParaRPr lang="zh-TW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F514A25-A815-F27C-D3B5-1D3807B20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752" y="2000250"/>
            <a:ext cx="3943098" cy="4705350"/>
          </a:xfrm>
        </p:spPr>
        <p:txBody>
          <a:bodyPr>
            <a:noAutofit/>
          </a:bodyPr>
          <a:lstStyle/>
          <a:p>
            <a:r>
              <a:rPr lang="en-US" altLang="zh-TW" sz="2400" dirty="0">
                <a:solidFill>
                  <a:schemeClr val="tx1"/>
                </a:solidFill>
              </a:rPr>
              <a:t>‘Well’ typically tells us that what’s </a:t>
            </a:r>
            <a:r>
              <a:rPr lang="en-US" altLang="zh-TW" sz="2400" dirty="0" err="1">
                <a:solidFill>
                  <a:schemeClr val="tx1"/>
                </a:solidFill>
              </a:rPr>
              <a:t>gonna</a:t>
            </a:r>
            <a:r>
              <a:rPr lang="en-US" altLang="zh-TW" sz="2400" dirty="0">
                <a:solidFill>
                  <a:schemeClr val="tx1"/>
                </a:solidFill>
              </a:rPr>
              <a:t> come is going to not quite what you expect!</a:t>
            </a:r>
          </a:p>
          <a:p>
            <a:r>
              <a:rPr lang="en-US" altLang="zh-TW" sz="2400" dirty="0">
                <a:solidFill>
                  <a:schemeClr val="tx1"/>
                </a:solidFill>
              </a:rPr>
              <a:t>DMs tell us the </a:t>
            </a:r>
            <a:r>
              <a:rPr lang="en-US" altLang="zh-TW" sz="2400" b="1" dirty="0">
                <a:solidFill>
                  <a:schemeClr val="tx1"/>
                </a:solidFill>
              </a:rPr>
              <a:t>relationship between previous and following parts of discourse</a:t>
            </a:r>
          </a:p>
          <a:p>
            <a:pPr lvl="1"/>
            <a:r>
              <a:rPr lang="en-US" altLang="zh-TW" sz="2200" dirty="0">
                <a:solidFill>
                  <a:schemeClr val="tx1"/>
                </a:solidFill>
              </a:rPr>
              <a:t>Responds to preceding context</a:t>
            </a:r>
          </a:p>
          <a:p>
            <a:pPr lvl="1"/>
            <a:r>
              <a:rPr lang="en-US" altLang="zh-TW" sz="2200" dirty="0">
                <a:solidFill>
                  <a:schemeClr val="tx1"/>
                </a:solidFill>
              </a:rPr>
              <a:t>Projects (tells us what to expect about) following content</a:t>
            </a:r>
            <a:endParaRPr lang="zh-TW" altLang="en-US" sz="2200" dirty="0">
              <a:solidFill>
                <a:schemeClr val="tx1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461C99B9-8214-FA95-B7B3-368B298DD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698" y="1480710"/>
            <a:ext cx="6686550" cy="493395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2975D5B-AD76-3B11-8A78-B478DC9D568D}"/>
              </a:ext>
            </a:extLst>
          </p:cNvPr>
          <p:cNvSpPr/>
          <p:nvPr/>
        </p:nvSpPr>
        <p:spPr>
          <a:xfrm>
            <a:off x="7219961" y="4471849"/>
            <a:ext cx="415636" cy="474264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箭號: 向上 14">
            <a:extLst>
              <a:ext uri="{FF2B5EF4-FFF2-40B4-BE49-F238E27FC236}">
                <a16:creationId xmlns:a16="http://schemas.microsoft.com/office/drawing/2014/main" id="{410B3B85-6A47-5C83-479D-52A00A82D3EC}"/>
              </a:ext>
            </a:extLst>
          </p:cNvPr>
          <p:cNvSpPr/>
          <p:nvPr/>
        </p:nvSpPr>
        <p:spPr>
          <a:xfrm rot="4327749">
            <a:off x="8301866" y="3333040"/>
            <a:ext cx="249174" cy="179171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箭號: 向上 16">
            <a:extLst>
              <a:ext uri="{FF2B5EF4-FFF2-40B4-BE49-F238E27FC236}">
                <a16:creationId xmlns:a16="http://schemas.microsoft.com/office/drawing/2014/main" id="{61C597E5-0DC9-4F9B-FDD4-8EB1DCA4005D}"/>
              </a:ext>
            </a:extLst>
          </p:cNvPr>
          <p:cNvSpPr/>
          <p:nvPr/>
        </p:nvSpPr>
        <p:spPr>
          <a:xfrm rot="6274092">
            <a:off x="7779966" y="4601649"/>
            <a:ext cx="249174" cy="49102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63E167D-DC12-1D53-23AC-41049EE590DB}"/>
              </a:ext>
            </a:extLst>
          </p:cNvPr>
          <p:cNvSpPr/>
          <p:nvPr/>
        </p:nvSpPr>
        <p:spPr>
          <a:xfrm>
            <a:off x="6855532" y="4970956"/>
            <a:ext cx="4418928" cy="1486139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679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F145B9CA-E343-79F2-A437-8F9C68256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075" y="1458035"/>
            <a:ext cx="7596613" cy="487855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DDC2749C-36EE-AF1B-423D-72B3C31A9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516836"/>
            <a:ext cx="5784605" cy="854764"/>
          </a:xfrm>
        </p:spPr>
        <p:txBody>
          <a:bodyPr>
            <a:normAutofit/>
          </a:bodyPr>
          <a:lstStyle/>
          <a:p>
            <a:r>
              <a:rPr lang="en-US" altLang="zh-TW" sz="4000" dirty="0">
                <a:solidFill>
                  <a:srgbClr val="FFFFFF"/>
                </a:solidFill>
              </a:rPr>
              <a:t>How good is </a:t>
            </a:r>
            <a:r>
              <a:rPr lang="en-US" altLang="zh-TW" sz="4000" i="1" dirty="0">
                <a:solidFill>
                  <a:srgbClr val="FFFFFF"/>
                </a:solidFill>
              </a:rPr>
              <a:t>Bueno</a:t>
            </a:r>
            <a:r>
              <a:rPr lang="en-US" altLang="zh-TW" sz="4000" dirty="0">
                <a:solidFill>
                  <a:srgbClr val="FFFFFF"/>
                </a:solidFill>
              </a:rPr>
              <a:t>?</a:t>
            </a:r>
            <a:endParaRPr lang="zh-TW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ECA054D-8F42-753E-41E1-8DB8B08ED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244" y="2799653"/>
            <a:ext cx="3005462" cy="3189665"/>
          </a:xfrm>
        </p:spPr>
        <p:txBody>
          <a:bodyPr>
            <a:normAutofit/>
          </a:bodyPr>
          <a:lstStyle/>
          <a:p>
            <a:r>
              <a:rPr lang="en-US" altLang="zh-TW" sz="3200" i="1" dirty="0">
                <a:solidFill>
                  <a:schemeClr val="tx1"/>
                </a:solidFill>
              </a:rPr>
              <a:t>Bueno</a:t>
            </a:r>
            <a:r>
              <a:rPr lang="en-US" altLang="zh-TW" sz="3200" dirty="0">
                <a:solidFill>
                  <a:schemeClr val="tx1"/>
                </a:solidFill>
              </a:rPr>
              <a:t> is indicating a slight change in the topic</a:t>
            </a:r>
            <a:endParaRPr lang="zh-TW" altLang="en-US" sz="3200" i="1" dirty="0">
              <a:solidFill>
                <a:schemeClr val="tx1"/>
              </a:solidFill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3EF2BE6-4321-898F-D2B7-C559C56200D0}"/>
              </a:ext>
            </a:extLst>
          </p:cNvPr>
          <p:cNvSpPr txBox="1"/>
          <p:nvPr/>
        </p:nvSpPr>
        <p:spPr>
          <a:xfrm>
            <a:off x="5950736" y="2021254"/>
            <a:ext cx="279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And how old is </a:t>
            </a:r>
            <a:r>
              <a:rPr lang="en-US" altLang="zh-TW" dirty="0">
                <a:solidFill>
                  <a:srgbClr val="FF0000"/>
                </a:solidFill>
                <a:highlight>
                  <a:srgbClr val="00FF00"/>
                </a:highlight>
              </a:rPr>
              <a:t>she</a:t>
            </a:r>
            <a:r>
              <a:rPr lang="en-US" altLang="zh-TW" dirty="0">
                <a:solidFill>
                  <a:srgbClr val="FF0000"/>
                </a:solidFill>
              </a:rPr>
              <a:t>,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FD844E9E-0135-D1AC-AB26-F194E5C1049A}"/>
              </a:ext>
            </a:extLst>
          </p:cNvPr>
          <p:cNvSpPr txBox="1"/>
          <p:nvPr/>
        </p:nvSpPr>
        <p:spPr>
          <a:xfrm>
            <a:off x="5977902" y="2803653"/>
            <a:ext cx="279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hear?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FB6551B-4A6D-5632-A415-86C171DF19EB}"/>
              </a:ext>
            </a:extLst>
          </p:cNvPr>
          <p:cNvSpPr txBox="1"/>
          <p:nvPr/>
        </p:nvSpPr>
        <p:spPr>
          <a:xfrm>
            <a:off x="5977902" y="3681524"/>
            <a:ext cx="279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highlight>
                  <a:srgbClr val="00FF00"/>
                </a:highlight>
              </a:rPr>
              <a:t>She</a:t>
            </a:r>
            <a:r>
              <a:rPr lang="en-US" altLang="zh-TW" dirty="0">
                <a:solidFill>
                  <a:srgbClr val="FF0000"/>
                </a:solidFill>
              </a:rPr>
              <a:t>’s </a:t>
            </a:r>
            <a:r>
              <a:rPr lang="en-US" altLang="zh-TW" dirty="0" err="1">
                <a:solidFill>
                  <a:srgbClr val="FF0000"/>
                </a:solidFill>
              </a:rPr>
              <a:t>gonna</a:t>
            </a:r>
            <a:r>
              <a:rPr lang="en-US" altLang="zh-TW" dirty="0">
                <a:solidFill>
                  <a:srgbClr val="FF0000"/>
                </a:solidFill>
              </a:rPr>
              <a:t> be thirteen n-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AD66585-4077-B505-E089-4F8920739E06}"/>
              </a:ext>
            </a:extLst>
          </p:cNvPr>
          <p:cNvSpPr txBox="1"/>
          <p:nvPr/>
        </p:nvSpPr>
        <p:spPr>
          <a:xfrm>
            <a:off x="5977902" y="4416487"/>
            <a:ext cx="3740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Bueno</a:t>
            </a:r>
            <a:r>
              <a:rPr lang="en-US" altLang="zh-TW" dirty="0">
                <a:solidFill>
                  <a:srgbClr val="FF0000"/>
                </a:solidFill>
              </a:rPr>
              <a:t> tomorrow is </a:t>
            </a:r>
            <a:r>
              <a:rPr lang="en-US" altLang="zh-TW" dirty="0">
                <a:solidFill>
                  <a:srgbClr val="FF0000"/>
                </a:solidFill>
                <a:highlight>
                  <a:srgbClr val="00FFFF"/>
                </a:highlight>
              </a:rPr>
              <a:t>Sandy</a:t>
            </a:r>
            <a:r>
              <a:rPr lang="en-US" altLang="zh-TW" dirty="0">
                <a:solidFill>
                  <a:srgbClr val="FF0000"/>
                </a:solidFill>
              </a:rPr>
              <a:t>’s birthday.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7E322BB-5E7B-B6C3-FD6A-C188D1DEE2BC}"/>
              </a:ext>
            </a:extLst>
          </p:cNvPr>
          <p:cNvSpPr txBox="1"/>
          <p:nvPr/>
        </p:nvSpPr>
        <p:spPr>
          <a:xfrm>
            <a:off x="5950736" y="5232299"/>
            <a:ext cx="3740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Tomorrow.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68FD60B3-AD15-693A-D9FC-93EF9B7783DB}"/>
              </a:ext>
            </a:extLst>
          </p:cNvPr>
          <p:cNvSpPr txBox="1"/>
          <p:nvPr/>
        </p:nvSpPr>
        <p:spPr>
          <a:xfrm>
            <a:off x="5935816" y="6117092"/>
            <a:ext cx="3740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highlight>
                  <a:srgbClr val="00FFFF"/>
                </a:highlight>
              </a:rPr>
              <a:t>Who</a:t>
            </a:r>
            <a:r>
              <a:rPr lang="en-US" altLang="zh-TW" dirty="0">
                <a:solidFill>
                  <a:srgbClr val="FF0000"/>
                </a:solidFill>
              </a:rPr>
              <a:t> turns </a:t>
            </a:r>
            <a:r>
              <a:rPr lang="en-US" altLang="zh-TW" dirty="0" err="1">
                <a:solidFill>
                  <a:srgbClr val="FF0000"/>
                </a:solidFill>
              </a:rPr>
              <a:t>nineteeen</a:t>
            </a:r>
            <a:r>
              <a:rPr lang="en-US" altLang="zh-TW" dirty="0">
                <a:solidFill>
                  <a:srgbClr val="FF0000"/>
                </a:solidFill>
              </a:rPr>
              <a:t>.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680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B3AD688-68B0-8570-CB0F-3ED3F3103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sz="4000" dirty="0"/>
              <a:t>Well</a:t>
            </a:r>
            <a:r>
              <a:rPr lang="en-US" altLang="zh-HK" sz="3600" dirty="0"/>
              <a:t> …</a:t>
            </a:r>
            <a:endParaRPr lang="zh-HK" altLang="en-US" sz="3600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CD82DC81-C2BA-C1CF-9A6D-725BF0646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4848058" cy="4296504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‘Well’ can be used as a floor-taking device</a:t>
            </a:r>
          </a:p>
          <a:p>
            <a:pPr lvl="1"/>
            <a:r>
              <a:rPr lang="en-US" altLang="zh-HK" sz="2400" dirty="0"/>
              <a:t>Jamie said ‘Well’, at a </a:t>
            </a:r>
            <a:r>
              <a:rPr lang="en-US" altLang="zh-HK" sz="2400" b="1" dirty="0"/>
              <a:t>interjacent</a:t>
            </a:r>
            <a:r>
              <a:rPr lang="en-US" altLang="zh-HK" sz="2400" dirty="0"/>
              <a:t> overlap (far from TRP)</a:t>
            </a:r>
          </a:p>
          <a:p>
            <a:pPr lvl="1"/>
            <a:r>
              <a:rPr lang="en-US" altLang="zh-HK" sz="2400" dirty="0"/>
              <a:t>A way of </a:t>
            </a:r>
            <a:r>
              <a:rPr lang="en-US" altLang="zh-HK" sz="2400" b="1" dirty="0"/>
              <a:t>taking</a:t>
            </a:r>
            <a:r>
              <a:rPr lang="en-US" altLang="zh-HK" sz="2400" dirty="0"/>
              <a:t> the floor</a:t>
            </a:r>
          </a:p>
          <a:p>
            <a:r>
              <a:rPr lang="en-US" altLang="zh-HK" sz="2400" dirty="0"/>
              <a:t>DMs can be used for </a:t>
            </a:r>
            <a:r>
              <a:rPr lang="en-US" altLang="zh-HK" sz="2400" b="1" dirty="0"/>
              <a:t>managing interaction</a:t>
            </a:r>
            <a:endParaRPr lang="zh-HK" altLang="en-US" sz="2400" b="1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01FA1DF-9F86-0089-F2ED-34860CB80A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3"/>
          <a:stretch/>
        </p:blipFill>
        <p:spPr>
          <a:xfrm>
            <a:off x="5648157" y="2494821"/>
            <a:ext cx="6067425" cy="34004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702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210"/>
    </mc:Choice>
    <mc:Fallback xmlns="">
      <p:transition spd="slow" advTm="9621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FE86A-B253-F97B-F60D-FE18AA14A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6"/>
            <a:ext cx="5079756" cy="1055946"/>
          </a:xfrm>
        </p:spPr>
        <p:txBody>
          <a:bodyPr>
            <a:normAutofit/>
          </a:bodyPr>
          <a:lstStyle/>
          <a:p>
            <a:r>
              <a:rPr lang="en-US" altLang="zh-TW" sz="3200" dirty="0">
                <a:solidFill>
                  <a:srgbClr val="FFFFFF"/>
                </a:solidFill>
              </a:rPr>
              <a:t>Is ‘</a:t>
            </a:r>
            <a:r>
              <a:rPr lang="zh-TW" altLang="en-US" sz="3200" dirty="0">
                <a:solidFill>
                  <a:srgbClr val="FFFFFF"/>
                </a:solidFill>
              </a:rPr>
              <a:t>對</a:t>
            </a:r>
            <a:r>
              <a:rPr lang="en-US" altLang="zh-TW" sz="3200" dirty="0">
                <a:solidFill>
                  <a:srgbClr val="FFFFFF"/>
                </a:solidFill>
              </a:rPr>
              <a:t>’ </a:t>
            </a:r>
            <a:r>
              <a:rPr lang="en-US" altLang="zh-TW" sz="3200" i="1" dirty="0" err="1">
                <a:solidFill>
                  <a:srgbClr val="FFFFFF"/>
                </a:solidFill>
              </a:rPr>
              <a:t>duì</a:t>
            </a:r>
            <a:r>
              <a:rPr lang="en-US" altLang="zh-TW" sz="3200" dirty="0">
                <a:solidFill>
                  <a:srgbClr val="FFFFFF"/>
                </a:solidFill>
              </a:rPr>
              <a:t> always ‘right’?</a:t>
            </a:r>
            <a:endParaRPr lang="zh-TW" altLang="en-US" sz="3200" dirty="0">
              <a:solidFill>
                <a:srgbClr val="FFFFFF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B43E13E-EA2C-B1CA-F6EE-8ACA8D173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69" y="2767175"/>
            <a:ext cx="4374905" cy="2674627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solidFill>
                  <a:schemeClr val="tx1"/>
                </a:solidFill>
              </a:rPr>
              <a:t>對啊 </a:t>
            </a:r>
            <a:r>
              <a:rPr lang="en-US" altLang="zh-TW" sz="3200" dirty="0">
                <a:solidFill>
                  <a:schemeClr val="tx1"/>
                </a:solidFill>
              </a:rPr>
              <a:t>is marking the end of M’s turn, and telling F she can speak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C62F222-E23F-CFA1-6C2C-C5DA71D02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860" y="1047324"/>
            <a:ext cx="4657496" cy="557784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9B329240-EA32-3491-402A-6BC673A4F5F3}"/>
              </a:ext>
            </a:extLst>
          </p:cNvPr>
          <p:cNvSpPr txBox="1"/>
          <p:nvPr/>
        </p:nvSpPr>
        <p:spPr>
          <a:xfrm>
            <a:off x="6804522" y="1442804"/>
            <a:ext cx="3802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They don’t have to earn money at all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B552771-24F4-D72C-3F50-81BEDE70201A}"/>
              </a:ext>
            </a:extLst>
          </p:cNvPr>
          <p:cNvSpPr txBox="1"/>
          <p:nvPr/>
        </p:nvSpPr>
        <p:spPr>
          <a:xfrm>
            <a:off x="6804522" y="2022950"/>
            <a:ext cx="3802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Don’t have to live at all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1CD65BD-B007-541B-0E76-5B4AEDA86558}"/>
              </a:ext>
            </a:extLst>
          </p:cNvPr>
          <p:cNvSpPr txBox="1"/>
          <p:nvPr/>
        </p:nvSpPr>
        <p:spPr>
          <a:xfrm>
            <a:off x="6826816" y="2700500"/>
            <a:ext cx="3802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Don’t have to that kind of thing?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869BC98-0DE6-39DF-5061-5D03FEE4AE33}"/>
              </a:ext>
            </a:extLst>
          </p:cNvPr>
          <p:cNvSpPr txBox="1"/>
          <p:nvPr/>
        </p:nvSpPr>
        <p:spPr>
          <a:xfrm>
            <a:off x="6826816" y="3355844"/>
            <a:ext cx="3802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Nah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827C548-B929-E56B-5116-E5885B243BFB}"/>
              </a:ext>
            </a:extLst>
          </p:cNvPr>
          <p:cNvSpPr txBox="1"/>
          <p:nvPr/>
        </p:nvSpPr>
        <p:spPr>
          <a:xfrm>
            <a:off x="6826816" y="3977650"/>
            <a:ext cx="3802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Don’t they have real-life considerations?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4822FD7E-4020-D9AC-7C61-38BEF2C751CD}"/>
              </a:ext>
            </a:extLst>
          </p:cNvPr>
          <p:cNvSpPr txBox="1"/>
          <p:nvPr/>
        </p:nvSpPr>
        <p:spPr>
          <a:xfrm>
            <a:off x="6804520" y="4584586"/>
            <a:ext cx="5463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There will always be this kind of person occasionally.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F5316C03-1330-3360-D0F9-4837FF5BA904}"/>
              </a:ext>
            </a:extLst>
          </p:cNvPr>
          <p:cNvSpPr txBox="1"/>
          <p:nvPr/>
        </p:nvSpPr>
        <p:spPr>
          <a:xfrm>
            <a:off x="6826816" y="5191522"/>
            <a:ext cx="498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But that doesn’t represent,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969A74FA-BFE4-1F35-C095-151EF0F64427}"/>
              </a:ext>
            </a:extLst>
          </p:cNvPr>
          <p:cNvSpPr txBox="1"/>
          <p:nvPr/>
        </p:nvSpPr>
        <p:spPr>
          <a:xfrm>
            <a:off x="6846547" y="5849047"/>
            <a:ext cx="498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The majority of people.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E62B487D-B8AD-0DFC-0B49-1194D8002530}"/>
              </a:ext>
            </a:extLst>
          </p:cNvPr>
          <p:cNvSpPr txBox="1"/>
          <p:nvPr/>
        </p:nvSpPr>
        <p:spPr>
          <a:xfrm>
            <a:off x="6846547" y="6488668"/>
            <a:ext cx="498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err="1">
                <a:solidFill>
                  <a:srgbClr val="FF0000"/>
                </a:solidFill>
              </a:rPr>
              <a:t>Duì</a:t>
            </a:r>
            <a:r>
              <a:rPr lang="en-US" altLang="zh-TW" dirty="0">
                <a:solidFill>
                  <a:srgbClr val="FF0000"/>
                </a:solidFill>
              </a:rPr>
              <a:t>.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84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3CD7C4-7A7C-C170-46BC-4B50ADD9F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6"/>
            <a:ext cx="10385180" cy="106431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zh-TW" sz="4000" dirty="0">
                <a:solidFill>
                  <a:srgbClr val="FFFFFF"/>
                </a:solidFill>
              </a:rPr>
              <a:t>DMs (and interjections) as ‘prefacing’</a:t>
            </a: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826B833E-B54F-9893-0FC6-457E527E3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354" y="2067124"/>
            <a:ext cx="3676398" cy="4668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dirty="0">
                <a:solidFill>
                  <a:schemeClr val="tx1"/>
                </a:solidFill>
              </a:rPr>
              <a:t>Interjections and DMs often appear at the beginning of a </a:t>
            </a:r>
            <a:r>
              <a:rPr lang="en-US" altLang="zh-TW" sz="2400" b="1" dirty="0">
                <a:solidFill>
                  <a:schemeClr val="tx1"/>
                </a:solidFill>
              </a:rPr>
              <a:t>turn</a:t>
            </a:r>
            <a:r>
              <a:rPr lang="en-US" altLang="zh-TW" sz="2400" dirty="0">
                <a:solidFill>
                  <a:schemeClr val="tx1"/>
                </a:solidFill>
              </a:rPr>
              <a:t> (when you start speaking)</a:t>
            </a:r>
          </a:p>
          <a:p>
            <a:r>
              <a:rPr lang="en-US" altLang="zh-TW" sz="2400" dirty="0">
                <a:solidFill>
                  <a:schemeClr val="tx1"/>
                </a:solidFill>
              </a:rPr>
              <a:t>Responds to the previous turn</a:t>
            </a:r>
          </a:p>
          <a:p>
            <a:r>
              <a:rPr lang="en-US" altLang="zh-TW" sz="2400" dirty="0">
                <a:solidFill>
                  <a:schemeClr val="tx1"/>
                </a:solidFill>
              </a:rPr>
              <a:t>Prepares for more substantive parts of the turn</a:t>
            </a:r>
          </a:p>
          <a:p>
            <a:pPr marL="0" indent="0">
              <a:buNone/>
            </a:pPr>
            <a:r>
              <a:rPr lang="en-US" altLang="zh-TW" sz="2400" i="1" dirty="0">
                <a:solidFill>
                  <a:schemeClr val="tx1"/>
                </a:solidFill>
              </a:rPr>
              <a:t>Oh: </a:t>
            </a:r>
            <a:r>
              <a:rPr lang="en-US" altLang="zh-TW" sz="2400" dirty="0">
                <a:solidFill>
                  <a:schemeClr val="tx1"/>
                </a:solidFill>
              </a:rPr>
              <a:t>Indicates a </a:t>
            </a:r>
            <a:r>
              <a:rPr lang="en-US" altLang="zh-TW" sz="2400" b="1" dirty="0">
                <a:solidFill>
                  <a:schemeClr val="tx1"/>
                </a:solidFill>
              </a:rPr>
              <a:t>change in cognitive state</a:t>
            </a:r>
            <a:endParaRPr lang="en-US" altLang="zh-TW" sz="2400" b="1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TW" sz="2400" dirty="0">
              <a:solidFill>
                <a:schemeClr val="tx1"/>
              </a:solidFill>
            </a:endParaRP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3C60C666-7D37-5212-1527-C4705B3E0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564" y="2719315"/>
            <a:ext cx="6798082" cy="2753222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233F8544-70CD-C6B7-B275-544E24E9B258}"/>
              </a:ext>
            </a:extLst>
          </p:cNvPr>
          <p:cNvSpPr/>
          <p:nvPr/>
        </p:nvSpPr>
        <p:spPr>
          <a:xfrm>
            <a:off x="5292424" y="3315062"/>
            <a:ext cx="2641600" cy="1584776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F4C5858-3577-3218-F6A0-44325DB6FCDC}"/>
              </a:ext>
            </a:extLst>
          </p:cNvPr>
          <p:cNvSpPr/>
          <p:nvPr/>
        </p:nvSpPr>
        <p:spPr>
          <a:xfrm>
            <a:off x="5292424" y="4899838"/>
            <a:ext cx="2737750" cy="582047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箭號: 弧形左彎 23">
            <a:extLst>
              <a:ext uri="{FF2B5EF4-FFF2-40B4-BE49-F238E27FC236}">
                <a16:creationId xmlns:a16="http://schemas.microsoft.com/office/drawing/2014/main" id="{140F367C-528E-20D2-31F0-22FCEE303D33}"/>
              </a:ext>
            </a:extLst>
          </p:cNvPr>
          <p:cNvSpPr/>
          <p:nvPr/>
        </p:nvSpPr>
        <p:spPr>
          <a:xfrm rot="20949257">
            <a:off x="8030127" y="4084695"/>
            <a:ext cx="762927" cy="1093904"/>
          </a:xfrm>
          <a:prstGeom prst="curvedLeftArrow">
            <a:avLst>
              <a:gd name="adj1" fmla="val 8167"/>
              <a:gd name="adj2" fmla="val 35504"/>
              <a:gd name="adj3" fmla="val 205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24AFA0F-AD7E-2FBA-C1B1-E115438DEC3F}"/>
              </a:ext>
            </a:extLst>
          </p:cNvPr>
          <p:cNvSpPr/>
          <p:nvPr/>
        </p:nvSpPr>
        <p:spPr>
          <a:xfrm>
            <a:off x="5277272" y="2743399"/>
            <a:ext cx="6248373" cy="525226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箭號: 弧形左彎 19">
            <a:extLst>
              <a:ext uri="{FF2B5EF4-FFF2-40B4-BE49-F238E27FC236}">
                <a16:creationId xmlns:a16="http://schemas.microsoft.com/office/drawing/2014/main" id="{5A04A560-49AC-71E7-F696-762248F6A730}"/>
              </a:ext>
            </a:extLst>
          </p:cNvPr>
          <p:cNvSpPr/>
          <p:nvPr/>
        </p:nvSpPr>
        <p:spPr>
          <a:xfrm rot="1390630" flipV="1">
            <a:off x="8072775" y="3236956"/>
            <a:ext cx="589949" cy="826060"/>
          </a:xfrm>
          <a:prstGeom prst="curvedLeftArrow">
            <a:avLst>
              <a:gd name="adj1" fmla="val 8167"/>
              <a:gd name="adj2" fmla="val 35504"/>
              <a:gd name="adj3" fmla="val 205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812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93B9B7-6443-F5DC-D146-D0B267AE5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Placement and function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3A856EC-BCE8-55B1-D12E-4A21A96A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06029"/>
          </a:xfrm>
        </p:spPr>
        <p:txBody>
          <a:bodyPr>
            <a:normAutofit/>
          </a:bodyPr>
          <a:lstStyle/>
          <a:p>
            <a:r>
              <a:rPr lang="en-US" altLang="zh-HK" sz="2800" dirty="0"/>
              <a:t>Discourse markers often play different functions when placed in different locations</a:t>
            </a:r>
          </a:p>
          <a:p>
            <a:r>
              <a:rPr lang="en-US" altLang="zh-HK" sz="2800" dirty="0"/>
              <a:t>Structures that we can place DMs in:</a:t>
            </a:r>
          </a:p>
          <a:p>
            <a:pPr lvl="1"/>
            <a:r>
              <a:rPr lang="en-US" altLang="zh-HK" sz="2600" dirty="0"/>
              <a:t>Intonation units: short burst of speech, =1 line in the Santa Barbara Corpus</a:t>
            </a:r>
          </a:p>
          <a:p>
            <a:pPr lvl="1"/>
            <a:r>
              <a:rPr lang="en-US" altLang="zh-HK" sz="2600" dirty="0"/>
              <a:t>Act / turn-constructional unit (TCU) / utterance: Part of a turn that fully performs an action</a:t>
            </a:r>
          </a:p>
          <a:p>
            <a:pPr lvl="1"/>
            <a:r>
              <a:rPr lang="en-US" altLang="zh-HK" sz="2600" dirty="0"/>
              <a:t>Turn</a:t>
            </a:r>
          </a:p>
          <a:p>
            <a:pPr lvl="1"/>
            <a:endParaRPr lang="zh-HK" altLang="en-US" sz="2600" dirty="0"/>
          </a:p>
        </p:txBody>
      </p:sp>
    </p:spTree>
    <p:extLst>
      <p:ext uri="{BB962C8B-B14F-4D97-AF65-F5344CB8AC3E}">
        <p14:creationId xmlns:p14="http://schemas.microsoft.com/office/powerpoint/2010/main" val="4230012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3B8DB28-FA7D-4C33-BBA2-6D73D0156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hite building interior faced outward">
            <a:extLst>
              <a:ext uri="{FF2B5EF4-FFF2-40B4-BE49-F238E27FC236}">
                <a16:creationId xmlns:a16="http://schemas.microsoft.com/office/drawing/2014/main" id="{561C30C7-C57B-B2A8-3364-A2DC0A31C8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016" r="9091" b="53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64FF5A0-304A-44DA-A4D4-A1E66D92F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068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ABC973-6EF2-4B8E-8799-A96B9EA2A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43769B-7D6E-4E76-B810-BEC3B774B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067" y="618067"/>
            <a:ext cx="7503665" cy="5774265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7BC0BC90-9954-1E05-3D92-84A970A14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30" y="816735"/>
            <a:ext cx="7213600" cy="699924"/>
          </a:xfrm>
        </p:spPr>
        <p:txBody>
          <a:bodyPr anchor="ctr">
            <a:normAutofit/>
          </a:bodyPr>
          <a:lstStyle/>
          <a:p>
            <a:r>
              <a:rPr lang="en-US" altLang="zh-HK" dirty="0">
                <a:solidFill>
                  <a:srgbClr val="FFFFFF"/>
                </a:solidFill>
              </a:rPr>
              <a:t>Locations of discourse markers</a:t>
            </a:r>
            <a:endParaRPr lang="zh-HK" altLang="en-US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EC6DB4-4B9D-17C7-A93C-0CD2506B2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82529"/>
            <a:ext cx="7216607" cy="4657404"/>
          </a:xfrm>
        </p:spPr>
        <p:txBody>
          <a:bodyPr>
            <a:normAutofit fontScale="92500"/>
          </a:bodyPr>
          <a:lstStyle/>
          <a:p>
            <a:r>
              <a:rPr lang="en-US" altLang="zh-HK" sz="3200" dirty="0">
                <a:solidFill>
                  <a:srgbClr val="FFFFFF"/>
                </a:solidFill>
              </a:rPr>
              <a:t>Tend to appear at </a:t>
            </a:r>
            <a:r>
              <a:rPr lang="en-US" altLang="zh-HK" sz="3200" b="1" dirty="0">
                <a:solidFill>
                  <a:srgbClr val="FFFFFF"/>
                </a:solidFill>
              </a:rPr>
              <a:t>edges </a:t>
            </a:r>
            <a:r>
              <a:rPr lang="en-US" altLang="zh-HK" sz="3200" dirty="0">
                <a:solidFill>
                  <a:srgbClr val="FFFFFF"/>
                </a:solidFill>
              </a:rPr>
              <a:t>of structures, e.g.:</a:t>
            </a:r>
          </a:p>
          <a:p>
            <a:pPr lvl="1"/>
            <a:r>
              <a:rPr lang="en-US" altLang="zh-HK" sz="2800" dirty="0">
                <a:solidFill>
                  <a:srgbClr val="FFFFFF"/>
                </a:solidFill>
              </a:rPr>
              <a:t>At the start of a turn: Prefacing, floor taking</a:t>
            </a:r>
          </a:p>
          <a:p>
            <a:pPr lvl="1"/>
            <a:r>
              <a:rPr lang="en-US" altLang="zh-HK" sz="2800" dirty="0">
                <a:solidFill>
                  <a:srgbClr val="FFFFFF"/>
                </a:solidFill>
              </a:rPr>
              <a:t>At the start of a TCU/act: Connecting previous TCU to current</a:t>
            </a:r>
          </a:p>
          <a:p>
            <a:pPr lvl="1"/>
            <a:r>
              <a:rPr lang="en-US" altLang="zh-HK" sz="2800" dirty="0">
                <a:solidFill>
                  <a:srgbClr val="FFFFFF"/>
                </a:solidFill>
              </a:rPr>
              <a:t>At the end of a turn: Giving up the floor</a:t>
            </a:r>
          </a:p>
          <a:p>
            <a:r>
              <a:rPr lang="en-US" altLang="zh-HK" sz="3200" dirty="0">
                <a:solidFill>
                  <a:srgbClr val="FFFFFF"/>
                </a:solidFill>
              </a:rPr>
              <a:t>Fuentes-Rodríguez et al. describe the meanings of </a:t>
            </a:r>
            <a:r>
              <a:rPr lang="en-US" altLang="zh-HK" sz="3200" i="1" dirty="0" err="1">
                <a:solidFill>
                  <a:srgbClr val="FFFFFF"/>
                </a:solidFill>
              </a:rPr>
              <a:t>pues</a:t>
            </a:r>
            <a:r>
              <a:rPr lang="en-US" altLang="zh-HK" sz="3200" dirty="0">
                <a:solidFill>
                  <a:srgbClr val="FFFFFF"/>
                </a:solidFill>
              </a:rPr>
              <a:t> by dividing them first into locations, and then into specific functions</a:t>
            </a:r>
          </a:p>
        </p:txBody>
      </p:sp>
    </p:spTree>
    <p:extLst>
      <p:ext uri="{BB962C8B-B14F-4D97-AF65-F5344CB8AC3E}">
        <p14:creationId xmlns:p14="http://schemas.microsoft.com/office/powerpoint/2010/main" val="3130888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9CFF33-8254-CC1E-2184-9361AB892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HK" dirty="0"/>
              <a:t>Let’s think more about the functions of discourse markers, and how to </a:t>
            </a:r>
            <a:r>
              <a:rPr lang="en-US" altLang="zh-HK" b="1" dirty="0" err="1"/>
              <a:t>operationalise</a:t>
            </a:r>
            <a:r>
              <a:rPr lang="en-US" altLang="zh-HK" dirty="0"/>
              <a:t> them!</a:t>
            </a:r>
            <a:endParaRPr lang="zh-HK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2C155FC-A4CC-356E-56AF-2300DA4E72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07581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56EB9-078F-4952-AC1F-149C7A0AE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A788779-57AD-53F1-50CD-29E4E4993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934" y="702156"/>
            <a:ext cx="7157865" cy="649124"/>
          </a:xfrm>
        </p:spPr>
        <p:txBody>
          <a:bodyPr>
            <a:normAutofit/>
          </a:bodyPr>
          <a:lstStyle/>
          <a:p>
            <a:r>
              <a:rPr lang="en-US" altLang="zh-HK" dirty="0">
                <a:solidFill>
                  <a:schemeClr val="accent1"/>
                </a:solidFill>
              </a:rPr>
              <a:t>Defining discourse markers</a:t>
            </a:r>
            <a:endParaRPr lang="zh-HK" altLang="en-US" dirty="0">
              <a:solidFill>
                <a:schemeClr val="accent1"/>
              </a:solidFill>
            </a:endParaRPr>
          </a:p>
        </p:txBody>
      </p:sp>
      <p:pic>
        <p:nvPicPr>
          <p:cNvPr id="5" name="Picture 4" descr="Complex maths formulae on a blackboard">
            <a:extLst>
              <a:ext uri="{FF2B5EF4-FFF2-40B4-BE49-F238E27FC236}">
                <a16:creationId xmlns:a16="http://schemas.microsoft.com/office/drawing/2014/main" id="{92010C5A-A88C-6B00-4BF6-B548E1D739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972" r="21048" b="-1"/>
          <a:stretch/>
        </p:blipFill>
        <p:spPr>
          <a:xfrm>
            <a:off x="20" y="10"/>
            <a:ext cx="4131713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42427A-0A1F-4A55-8705-D9179F1E0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9934" y="457200"/>
            <a:ext cx="722376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F8A75C8-5999-98F2-357F-DEC46C828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9934" y="1504796"/>
            <a:ext cx="7157866" cy="5150003"/>
          </a:xfrm>
        </p:spPr>
        <p:txBody>
          <a:bodyPr>
            <a:normAutofit/>
          </a:bodyPr>
          <a:lstStyle/>
          <a:p>
            <a:r>
              <a:rPr lang="en-US" altLang="zh-HK" sz="2800" dirty="0"/>
              <a:t>There are several approaches …</a:t>
            </a:r>
          </a:p>
          <a:p>
            <a:r>
              <a:rPr lang="en-US" altLang="zh-HK" sz="2800" dirty="0"/>
              <a:t>We will take the </a:t>
            </a:r>
            <a:r>
              <a:rPr lang="en-US" altLang="zh-HK" sz="2800" b="1" dirty="0"/>
              <a:t>Interactional Linguistics </a:t>
            </a:r>
            <a:r>
              <a:rPr lang="en-US" altLang="zh-HK" sz="2800" dirty="0"/>
              <a:t>approach from Maschler</a:t>
            </a:r>
          </a:p>
          <a:p>
            <a:r>
              <a:rPr lang="en-US" altLang="zh-HK" sz="2800" dirty="0"/>
              <a:t>Discourse markers = Linguistic signs that serve a </a:t>
            </a:r>
            <a:r>
              <a:rPr lang="en-US" altLang="zh-HK" sz="2800" b="1" dirty="0"/>
              <a:t>metalinguistic</a:t>
            </a:r>
            <a:r>
              <a:rPr lang="en-US" altLang="zh-HK" sz="2800" dirty="0"/>
              <a:t> purpose</a:t>
            </a:r>
          </a:p>
          <a:p>
            <a:pPr lvl="1"/>
            <a:r>
              <a:rPr lang="en-US" altLang="zh-HK" sz="2400" dirty="0"/>
              <a:t>Metalinguistic = ‘talking about talk’</a:t>
            </a:r>
          </a:p>
          <a:p>
            <a:pPr lvl="1"/>
            <a:r>
              <a:rPr lang="en-US" altLang="zh-HK" sz="2400" dirty="0"/>
              <a:t>‘employ language in order to communicate about the process of using language itself’ (Maschler &amp; </a:t>
            </a:r>
            <a:r>
              <a:rPr lang="en-US" altLang="zh-HK" sz="2400" dirty="0" err="1"/>
              <a:t>Schiffrin</a:t>
            </a:r>
            <a:r>
              <a:rPr lang="en-US" altLang="zh-HK" sz="2400" dirty="0"/>
              <a:t> 2015)</a:t>
            </a:r>
          </a:p>
        </p:txBody>
      </p:sp>
    </p:spTree>
    <p:extLst>
      <p:ext uri="{BB962C8B-B14F-4D97-AF65-F5344CB8AC3E}">
        <p14:creationId xmlns:p14="http://schemas.microsoft.com/office/powerpoint/2010/main" val="39727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EA1948-3F5F-F202-8097-07F0B3A0E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Types of functions that discourse markers perform</a:t>
            </a:r>
            <a:endParaRPr lang="zh-HK" altLang="en-US" dirty="0"/>
          </a:p>
        </p:txBody>
      </p:sp>
      <p:pic>
        <p:nvPicPr>
          <p:cNvPr id="5" name="內容版面配置區 4" descr="穿帽 T 的男子">
            <a:extLst>
              <a:ext uri="{FF2B5EF4-FFF2-40B4-BE49-F238E27FC236}">
                <a16:creationId xmlns:a16="http://schemas.microsoft.com/office/drawing/2014/main" id="{67F2F409-9BB6-032C-8AD1-5256B2B18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54640" y="4217052"/>
            <a:ext cx="2008644" cy="2770190"/>
          </a:xfrm>
        </p:spPr>
      </p:pic>
      <p:pic>
        <p:nvPicPr>
          <p:cNvPr id="7" name="圖形 6" descr="舉手的捲髮女子">
            <a:extLst>
              <a:ext uri="{FF2B5EF4-FFF2-40B4-BE49-F238E27FC236}">
                <a16:creationId xmlns:a16="http://schemas.microsoft.com/office/drawing/2014/main" id="{416E8D58-F203-34C4-EA5C-01324233C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1247" y="4074812"/>
            <a:ext cx="2243633" cy="2838883"/>
          </a:xfrm>
          <a:prstGeom prst="rect">
            <a:avLst/>
          </a:prstGeom>
        </p:spPr>
      </p:pic>
      <p:sp>
        <p:nvSpPr>
          <p:cNvPr id="8" name="語音泡泡: 橢圓形 7">
            <a:extLst>
              <a:ext uri="{FF2B5EF4-FFF2-40B4-BE49-F238E27FC236}">
                <a16:creationId xmlns:a16="http://schemas.microsoft.com/office/drawing/2014/main" id="{04B27DAF-555A-B9D7-4A50-781990CC075D}"/>
              </a:ext>
            </a:extLst>
          </p:cNvPr>
          <p:cNvSpPr/>
          <p:nvPr/>
        </p:nvSpPr>
        <p:spPr>
          <a:xfrm>
            <a:off x="3562350" y="2066273"/>
            <a:ext cx="4572000" cy="1132840"/>
          </a:xfrm>
          <a:prstGeom prst="wedgeEllipseCallout">
            <a:avLst>
              <a:gd name="adj1" fmla="val -63541"/>
              <a:gd name="adj2" fmla="val 4736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語音泡泡: 橢圓形 8">
            <a:extLst>
              <a:ext uri="{FF2B5EF4-FFF2-40B4-BE49-F238E27FC236}">
                <a16:creationId xmlns:a16="http://schemas.microsoft.com/office/drawing/2014/main" id="{D9943041-D4DD-ABA0-D8EE-7DAEB574A1BD}"/>
              </a:ext>
            </a:extLst>
          </p:cNvPr>
          <p:cNvSpPr/>
          <p:nvPr/>
        </p:nvSpPr>
        <p:spPr>
          <a:xfrm>
            <a:off x="3562350" y="3549430"/>
            <a:ext cx="4572000" cy="645812"/>
          </a:xfrm>
          <a:prstGeom prst="wedgeEllipseCallout">
            <a:avLst>
              <a:gd name="adj1" fmla="val 63125"/>
              <a:gd name="adj2" fmla="val 64622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語音泡泡: 橢圓形 9">
            <a:extLst>
              <a:ext uri="{FF2B5EF4-FFF2-40B4-BE49-F238E27FC236}">
                <a16:creationId xmlns:a16="http://schemas.microsoft.com/office/drawing/2014/main" id="{65B5B959-6FC5-AC69-8F60-EC9234C78AF2}"/>
              </a:ext>
            </a:extLst>
          </p:cNvPr>
          <p:cNvSpPr/>
          <p:nvPr/>
        </p:nvSpPr>
        <p:spPr>
          <a:xfrm>
            <a:off x="3911215" y="4410702"/>
            <a:ext cx="4572000" cy="759918"/>
          </a:xfrm>
          <a:prstGeom prst="wedgeEllipseCallout">
            <a:avLst>
              <a:gd name="adj1" fmla="val -69999"/>
              <a:gd name="adj2" fmla="val 1446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語音泡泡: 橢圓形 10">
            <a:extLst>
              <a:ext uri="{FF2B5EF4-FFF2-40B4-BE49-F238E27FC236}">
                <a16:creationId xmlns:a16="http://schemas.microsoft.com/office/drawing/2014/main" id="{BE90DE3B-80EE-2DB1-9BF2-C717D33B77CB}"/>
              </a:ext>
            </a:extLst>
          </p:cNvPr>
          <p:cNvSpPr/>
          <p:nvPr/>
        </p:nvSpPr>
        <p:spPr>
          <a:xfrm>
            <a:off x="3562350" y="5465436"/>
            <a:ext cx="4572000" cy="1175914"/>
          </a:xfrm>
          <a:prstGeom prst="wedgeEllipseCallout">
            <a:avLst>
              <a:gd name="adj1" fmla="val 61667"/>
              <a:gd name="adj2" fmla="val -60119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73B0BA55-BEA9-133B-094D-EDD22E3CE39D}"/>
              </a:ext>
            </a:extLst>
          </p:cNvPr>
          <p:cNvCxnSpPr/>
          <p:nvPr/>
        </p:nvCxnSpPr>
        <p:spPr>
          <a:xfrm>
            <a:off x="5781675" y="2724150"/>
            <a:ext cx="415540" cy="1057275"/>
          </a:xfrm>
          <a:prstGeom prst="straightConnector1">
            <a:avLst/>
          </a:prstGeom>
          <a:ln w="76200">
            <a:solidFill>
              <a:schemeClr val="accent6"/>
            </a:solidFill>
            <a:headEnd type="triangle"/>
            <a:tailEnd type="triangle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5B2A5CCD-4B11-4DC2-1838-E47F42D3B68F}"/>
              </a:ext>
            </a:extLst>
          </p:cNvPr>
          <p:cNvCxnSpPr>
            <a:cxnSpLocks/>
          </p:cNvCxnSpPr>
          <p:nvPr/>
        </p:nvCxnSpPr>
        <p:spPr>
          <a:xfrm>
            <a:off x="5747688" y="4761305"/>
            <a:ext cx="1424637" cy="0"/>
          </a:xfrm>
          <a:prstGeom prst="straightConnector1">
            <a:avLst/>
          </a:prstGeom>
          <a:ln w="76200">
            <a:solidFill>
              <a:schemeClr val="accent6"/>
            </a:solidFill>
            <a:headEnd type="triangle"/>
            <a:tailEnd type="triangle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E8F7BDCB-E2AF-3734-3FDD-BE9C647DE554}"/>
              </a:ext>
            </a:extLst>
          </p:cNvPr>
          <p:cNvSpPr/>
          <p:nvPr/>
        </p:nvSpPr>
        <p:spPr>
          <a:xfrm>
            <a:off x="8454640" y="2228849"/>
            <a:ext cx="2908685" cy="15525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1.</a:t>
            </a:r>
            <a:r>
              <a:rPr lang="zh-TW" altLang="en-US" sz="2400" dirty="0"/>
              <a:t> </a:t>
            </a:r>
            <a:r>
              <a:rPr lang="en-US" altLang="zh-HK" sz="2400" b="1" dirty="0"/>
              <a:t>Textual</a:t>
            </a:r>
            <a:r>
              <a:rPr lang="en-US" altLang="zh-HK" sz="2400" dirty="0"/>
              <a:t> function</a:t>
            </a:r>
            <a:r>
              <a:rPr lang="en-US" altLang="zh-TW" sz="2400" dirty="0"/>
              <a:t>:</a:t>
            </a:r>
            <a:r>
              <a:rPr lang="zh-TW" altLang="en-US" sz="2400" dirty="0"/>
              <a:t> </a:t>
            </a:r>
            <a:r>
              <a:rPr lang="en-US" altLang="zh-TW" sz="2400" dirty="0"/>
              <a:t>Relationships between different parts of the language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952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C97218-54B2-6AC9-806C-7C4371EB8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i="1" dirty="0"/>
              <a:t>I mean</a:t>
            </a:r>
            <a:endParaRPr lang="zh-HK" altLang="en-US" i="1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44E66DF-97BA-978F-DF1C-8812CB7AD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20" y="2176849"/>
            <a:ext cx="9098598" cy="450582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6981BFA-55BD-E717-002A-C7993D85B94A}"/>
              </a:ext>
            </a:extLst>
          </p:cNvPr>
          <p:cNvSpPr/>
          <p:nvPr/>
        </p:nvSpPr>
        <p:spPr>
          <a:xfrm>
            <a:off x="8442960" y="4429760"/>
            <a:ext cx="3428365" cy="11598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What textual function does </a:t>
            </a:r>
            <a:r>
              <a:rPr lang="en-US" altLang="zh-TW" sz="2400" b="1" dirty="0"/>
              <a:t>I mean </a:t>
            </a:r>
            <a:r>
              <a:rPr lang="en-US" altLang="zh-TW" sz="2400" dirty="0"/>
              <a:t>serve?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5076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58F396-8CEC-2A88-D174-02F921304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i="1" dirty="0"/>
              <a:t>If</a:t>
            </a:r>
            <a:r>
              <a:rPr lang="en-US" altLang="zh-HK" dirty="0"/>
              <a:t> and </a:t>
            </a:r>
            <a:r>
              <a:rPr lang="en-US" altLang="zh-HK" i="1" dirty="0"/>
              <a:t>Then</a:t>
            </a:r>
            <a:endParaRPr lang="zh-HK" altLang="en-US" i="1" dirty="0"/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9519BE68-1860-6376-B488-184B76829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9579"/>
          <a:stretch/>
        </p:blipFill>
        <p:spPr>
          <a:xfrm>
            <a:off x="774065" y="2401596"/>
            <a:ext cx="11029950" cy="1581123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3166B5F-8412-3F1C-882F-5B455802E520}"/>
              </a:ext>
            </a:extLst>
          </p:cNvPr>
          <p:cNvSpPr/>
          <p:nvPr/>
        </p:nvSpPr>
        <p:spPr>
          <a:xfrm>
            <a:off x="1849120" y="4963527"/>
            <a:ext cx="7548880" cy="8448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/>
              <a:t>What textual function do </a:t>
            </a:r>
            <a:r>
              <a:rPr lang="en-US" altLang="zh-TW" sz="2800" b="1" dirty="0"/>
              <a:t>if</a:t>
            </a:r>
            <a:r>
              <a:rPr lang="en-US" altLang="zh-TW" sz="2800" dirty="0"/>
              <a:t> and </a:t>
            </a:r>
            <a:r>
              <a:rPr lang="en-US" altLang="zh-TW" sz="2800" b="1" dirty="0"/>
              <a:t>then </a:t>
            </a:r>
            <a:r>
              <a:rPr lang="en-US" altLang="zh-TW" sz="2800" dirty="0"/>
              <a:t>serve?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7531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A28AC4B-805D-4091-A648-61572081C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373A6F-2E1F-4613-8E1D-D68057D29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29A20CB8-3CC6-37D7-E95C-15B28892A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55" y="702155"/>
            <a:ext cx="3409783" cy="1707669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何以故 </a:t>
            </a:r>
            <a:r>
              <a:rPr lang="en-US" altLang="ja-JP" sz="3200" dirty="0" err="1"/>
              <a:t>hé</a:t>
            </a:r>
            <a:r>
              <a:rPr lang="en-US" altLang="ja-JP" sz="3200" dirty="0"/>
              <a:t> </a:t>
            </a:r>
            <a:r>
              <a:rPr lang="en-US" altLang="ja-JP" sz="3200" dirty="0" err="1"/>
              <a:t>yǐ</a:t>
            </a:r>
            <a:r>
              <a:rPr lang="en-US" altLang="ja-JP" sz="3200" dirty="0"/>
              <a:t> </a:t>
            </a:r>
            <a:r>
              <a:rPr lang="en-US" altLang="ja-JP" sz="3200" dirty="0" err="1"/>
              <a:t>gù</a:t>
            </a:r>
            <a:r>
              <a:rPr lang="en-US" altLang="ja-JP" sz="3200" dirty="0"/>
              <a:t> in the </a:t>
            </a:r>
            <a:r>
              <a:rPr lang="en-US" altLang="ja-JP" sz="3200" i="1" dirty="0"/>
              <a:t>diamond sutra</a:t>
            </a:r>
            <a:endParaRPr lang="zh-HK" altLang="en-US" sz="32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D733BE-061E-4600-B6A3-62A68EF2C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A5FB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32083E6-BECA-E809-6EEC-330A74E5A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255" y="2705100"/>
            <a:ext cx="3409782" cy="329565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altLang="zh-HK" sz="3200" dirty="0">
                <a:solidFill>
                  <a:schemeClr val="bg1"/>
                </a:solidFill>
              </a:rPr>
              <a:t>What kind of action is being introduced by the ‘why?’</a:t>
            </a:r>
            <a:endParaRPr lang="zh-HK" altLang="en-US" sz="3200" dirty="0">
              <a:solidFill>
                <a:schemeClr val="bg1"/>
              </a:solidFill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F0BD7A6F-F4B4-B57E-6966-2F3A2A76F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93"/>
          <a:stretch/>
        </p:blipFill>
        <p:spPr>
          <a:xfrm>
            <a:off x="4474480" y="548640"/>
            <a:ext cx="6941340" cy="6221878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5BADB664-0797-C046-1FEC-BE2F68A44C77}"/>
              </a:ext>
            </a:extLst>
          </p:cNvPr>
          <p:cNvSpPr txBox="1"/>
          <p:nvPr/>
        </p:nvSpPr>
        <p:spPr>
          <a:xfrm>
            <a:off x="5043675" y="1106713"/>
            <a:ext cx="714832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If</a:t>
            </a:r>
            <a:r>
              <a:rPr lang="zh-TW" alt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one</a:t>
            </a:r>
            <a:r>
              <a:rPr lang="zh-TW" alt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fills</a:t>
            </a:r>
            <a:r>
              <a:rPr lang="zh-TW" alt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a </a:t>
            </a:r>
            <a:r>
              <a:rPr lang="en-US" altLang="zh-TW" i="1" dirty="0" err="1">
                <a:solidFill>
                  <a:schemeClr val="accent5">
                    <a:lumMod val="50000"/>
                  </a:schemeClr>
                </a:solidFill>
              </a:rPr>
              <a:t>trisahasra</a:t>
            </a:r>
            <a:r>
              <a:rPr lang="en-US" altLang="zh-TW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TW" i="1" dirty="0" err="1">
                <a:solidFill>
                  <a:schemeClr val="accent5">
                    <a:lumMod val="50000"/>
                  </a:schemeClr>
                </a:solidFill>
              </a:rPr>
              <a:t>mahāsahasra</a:t>
            </a:r>
            <a:r>
              <a:rPr lang="en-US" altLang="zh-TW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TW" i="1" dirty="0" err="1">
                <a:solidFill>
                  <a:schemeClr val="accent5">
                    <a:lumMod val="50000"/>
                  </a:schemeClr>
                </a:solidFill>
              </a:rPr>
              <a:t>lokadhātu</a:t>
            </a:r>
            <a:r>
              <a:rPr lang="en-US" altLang="zh-TW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for with treasures for charity,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583DF782-3EAC-58C3-13F0-B032DACC1405}"/>
              </a:ext>
            </a:extLst>
          </p:cNvPr>
          <p:cNvSpPr txBox="1"/>
          <p:nvPr/>
        </p:nvSpPr>
        <p:spPr>
          <a:xfrm>
            <a:off x="5050171" y="1864665"/>
            <a:ext cx="714832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Is the merit obtained by this person great?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D19A76A5-1365-124F-A572-5C0358544AA6}"/>
              </a:ext>
            </a:extLst>
          </p:cNvPr>
          <p:cNvSpPr txBox="1"/>
          <p:nvPr/>
        </p:nvSpPr>
        <p:spPr>
          <a:xfrm>
            <a:off x="5055933" y="3404426"/>
            <a:ext cx="714832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Very great,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6DDE3C18-5BCA-45D7-448A-574C46AFB82B}"/>
              </a:ext>
            </a:extLst>
          </p:cNvPr>
          <p:cNvSpPr txBox="1"/>
          <p:nvPr/>
        </p:nvSpPr>
        <p:spPr>
          <a:xfrm>
            <a:off x="5078379" y="4147213"/>
            <a:ext cx="714832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Bhagavan.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59C957A8-6F21-53A0-8999-0B91A4211BDA}"/>
              </a:ext>
            </a:extLst>
          </p:cNvPr>
          <p:cNvSpPr txBox="1"/>
          <p:nvPr/>
        </p:nvSpPr>
        <p:spPr>
          <a:xfrm>
            <a:off x="5043674" y="5045746"/>
            <a:ext cx="714832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accent5">
                    <a:lumMod val="50000"/>
                  </a:schemeClr>
                </a:solidFill>
              </a:rPr>
              <a:t>Why?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AF96BEE2-8CD9-0D66-2CB8-426DDBFDFC3B}"/>
              </a:ext>
            </a:extLst>
          </p:cNvPr>
          <p:cNvSpPr txBox="1"/>
          <p:nvPr/>
        </p:nvSpPr>
        <p:spPr>
          <a:xfrm>
            <a:off x="5050171" y="5767206"/>
            <a:ext cx="714832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This merit is not by nature merit.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09742165-75EE-77B6-13BF-9A999EC3EA05}"/>
              </a:ext>
            </a:extLst>
          </p:cNvPr>
          <p:cNvSpPr txBox="1"/>
          <p:nvPr/>
        </p:nvSpPr>
        <p:spPr>
          <a:xfrm>
            <a:off x="5055932" y="6490273"/>
            <a:ext cx="714832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Thus the </a:t>
            </a:r>
            <a:r>
              <a:rPr lang="en-US" altLang="zh-TW" dirty="0" err="1">
                <a:solidFill>
                  <a:schemeClr val="accent5">
                    <a:lumMod val="50000"/>
                  </a:schemeClr>
                </a:solidFill>
              </a:rPr>
              <a:t>Tathāgata</a:t>
            </a: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 says the </a:t>
            </a:r>
            <a:r>
              <a:rPr lang="en-US" altLang="zh-TW" dirty="0" err="1">
                <a:solidFill>
                  <a:schemeClr val="accent5">
                    <a:lumMod val="50000"/>
                  </a:schemeClr>
                </a:solidFill>
              </a:rPr>
              <a:t>the</a:t>
            </a: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 merit is great.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00C780B4-F471-2766-704F-4346A3A7C6E3}"/>
              </a:ext>
            </a:extLst>
          </p:cNvPr>
          <p:cNvSpPr txBox="1"/>
          <p:nvPr/>
        </p:nvSpPr>
        <p:spPr>
          <a:xfrm>
            <a:off x="5043673" y="2674661"/>
            <a:ext cx="714832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Said </a:t>
            </a:r>
            <a:r>
              <a:rPr lang="en-US" altLang="zh-TW" dirty="0" err="1">
                <a:solidFill>
                  <a:schemeClr val="accent5">
                    <a:lumMod val="50000"/>
                  </a:schemeClr>
                </a:solidFill>
              </a:rPr>
              <a:t>Subhuti</a:t>
            </a: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4090595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B46F96-FFBA-850A-68AB-56DD9B10E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 altLang="zh-HK">
                <a:solidFill>
                  <a:srgbClr val="FFFEFF"/>
                </a:solidFill>
              </a:rPr>
              <a:t>Operationalising textual function</a:t>
            </a:r>
            <a:endParaRPr lang="zh-HK" altLang="en-US">
              <a:solidFill>
                <a:srgbClr val="FFFEFF"/>
              </a:solidFill>
            </a:endParaRPr>
          </a:p>
        </p:txBody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261D9C92-FE98-B406-7F99-FF33CAF014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530596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7457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EA1948-3F5F-F202-8097-07F0B3A0E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Types of functions that discourse markers perform</a:t>
            </a:r>
            <a:endParaRPr lang="zh-HK" altLang="en-US" dirty="0"/>
          </a:p>
        </p:txBody>
      </p:sp>
      <p:pic>
        <p:nvPicPr>
          <p:cNvPr id="5" name="內容版面配置區 4" descr="穿帽 T 的男子">
            <a:extLst>
              <a:ext uri="{FF2B5EF4-FFF2-40B4-BE49-F238E27FC236}">
                <a16:creationId xmlns:a16="http://schemas.microsoft.com/office/drawing/2014/main" id="{67F2F409-9BB6-032C-8AD1-5256B2B18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54640" y="4217052"/>
            <a:ext cx="2008644" cy="2770190"/>
          </a:xfrm>
        </p:spPr>
      </p:pic>
      <p:pic>
        <p:nvPicPr>
          <p:cNvPr id="7" name="圖形 6" descr="舉手的捲髮女子">
            <a:extLst>
              <a:ext uri="{FF2B5EF4-FFF2-40B4-BE49-F238E27FC236}">
                <a16:creationId xmlns:a16="http://schemas.microsoft.com/office/drawing/2014/main" id="{416E8D58-F203-34C4-EA5C-01324233C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1247" y="4074812"/>
            <a:ext cx="2243633" cy="2838883"/>
          </a:xfrm>
          <a:prstGeom prst="rect">
            <a:avLst/>
          </a:prstGeom>
        </p:spPr>
      </p:pic>
      <p:sp>
        <p:nvSpPr>
          <p:cNvPr id="8" name="語音泡泡: 橢圓形 7">
            <a:extLst>
              <a:ext uri="{FF2B5EF4-FFF2-40B4-BE49-F238E27FC236}">
                <a16:creationId xmlns:a16="http://schemas.microsoft.com/office/drawing/2014/main" id="{04B27DAF-555A-B9D7-4A50-781990CC075D}"/>
              </a:ext>
            </a:extLst>
          </p:cNvPr>
          <p:cNvSpPr/>
          <p:nvPr/>
        </p:nvSpPr>
        <p:spPr>
          <a:xfrm>
            <a:off x="3562350" y="2066273"/>
            <a:ext cx="4572000" cy="1132840"/>
          </a:xfrm>
          <a:prstGeom prst="wedgeEllipseCallout">
            <a:avLst>
              <a:gd name="adj1" fmla="val -63541"/>
              <a:gd name="adj2" fmla="val 4736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語音泡泡: 橢圓形 8">
            <a:extLst>
              <a:ext uri="{FF2B5EF4-FFF2-40B4-BE49-F238E27FC236}">
                <a16:creationId xmlns:a16="http://schemas.microsoft.com/office/drawing/2014/main" id="{D9943041-D4DD-ABA0-D8EE-7DAEB574A1BD}"/>
              </a:ext>
            </a:extLst>
          </p:cNvPr>
          <p:cNvSpPr/>
          <p:nvPr/>
        </p:nvSpPr>
        <p:spPr>
          <a:xfrm>
            <a:off x="3562350" y="3549430"/>
            <a:ext cx="4572000" cy="645812"/>
          </a:xfrm>
          <a:prstGeom prst="wedgeEllipseCallout">
            <a:avLst>
              <a:gd name="adj1" fmla="val 63125"/>
              <a:gd name="adj2" fmla="val 64622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語音泡泡: 橢圓形 9">
            <a:extLst>
              <a:ext uri="{FF2B5EF4-FFF2-40B4-BE49-F238E27FC236}">
                <a16:creationId xmlns:a16="http://schemas.microsoft.com/office/drawing/2014/main" id="{65B5B959-6FC5-AC69-8F60-EC9234C78AF2}"/>
              </a:ext>
            </a:extLst>
          </p:cNvPr>
          <p:cNvSpPr/>
          <p:nvPr/>
        </p:nvSpPr>
        <p:spPr>
          <a:xfrm>
            <a:off x="3911215" y="4410702"/>
            <a:ext cx="4572000" cy="759918"/>
          </a:xfrm>
          <a:prstGeom prst="wedgeEllipseCallout">
            <a:avLst>
              <a:gd name="adj1" fmla="val -69999"/>
              <a:gd name="adj2" fmla="val 1446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語音泡泡: 橢圓形 10">
            <a:extLst>
              <a:ext uri="{FF2B5EF4-FFF2-40B4-BE49-F238E27FC236}">
                <a16:creationId xmlns:a16="http://schemas.microsoft.com/office/drawing/2014/main" id="{BE90DE3B-80EE-2DB1-9BF2-C717D33B77CB}"/>
              </a:ext>
            </a:extLst>
          </p:cNvPr>
          <p:cNvSpPr/>
          <p:nvPr/>
        </p:nvSpPr>
        <p:spPr>
          <a:xfrm>
            <a:off x="3562350" y="5465436"/>
            <a:ext cx="4572000" cy="1175914"/>
          </a:xfrm>
          <a:prstGeom prst="wedgeEllipseCallout">
            <a:avLst>
              <a:gd name="adj1" fmla="val 61667"/>
              <a:gd name="adj2" fmla="val -60119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73B0BA55-BEA9-133B-094D-EDD22E3CE39D}"/>
              </a:ext>
            </a:extLst>
          </p:cNvPr>
          <p:cNvCxnSpPr>
            <a:cxnSpLocks/>
          </p:cNvCxnSpPr>
          <p:nvPr/>
        </p:nvCxnSpPr>
        <p:spPr>
          <a:xfrm flipH="1">
            <a:off x="2713423" y="3814013"/>
            <a:ext cx="1492719" cy="760902"/>
          </a:xfrm>
          <a:prstGeom prst="straightConnector1">
            <a:avLst/>
          </a:prstGeom>
          <a:ln w="76200">
            <a:solidFill>
              <a:schemeClr val="accent4"/>
            </a:solidFill>
            <a:headEnd type="triangle"/>
            <a:tailEnd type="triangle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5B2A5CCD-4B11-4DC2-1838-E47F42D3B68F}"/>
              </a:ext>
            </a:extLst>
          </p:cNvPr>
          <p:cNvCxnSpPr>
            <a:cxnSpLocks/>
          </p:cNvCxnSpPr>
          <p:nvPr/>
        </p:nvCxnSpPr>
        <p:spPr>
          <a:xfrm flipV="1">
            <a:off x="3314700" y="5304230"/>
            <a:ext cx="5705475" cy="77395"/>
          </a:xfrm>
          <a:prstGeom prst="straightConnector1">
            <a:avLst/>
          </a:prstGeom>
          <a:ln w="76200">
            <a:solidFill>
              <a:schemeClr val="accent4"/>
            </a:solidFill>
            <a:headEnd type="triangle"/>
            <a:tailEnd type="triangle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E8F7BDCB-E2AF-3734-3FDD-BE9C647DE554}"/>
              </a:ext>
            </a:extLst>
          </p:cNvPr>
          <p:cNvSpPr/>
          <p:nvPr/>
        </p:nvSpPr>
        <p:spPr>
          <a:xfrm>
            <a:off x="8275789" y="2173502"/>
            <a:ext cx="3581400" cy="158516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2.</a:t>
            </a:r>
            <a:r>
              <a:rPr lang="zh-TW" altLang="en-US" sz="2400" dirty="0"/>
              <a:t> </a:t>
            </a:r>
            <a:r>
              <a:rPr lang="en-US" altLang="zh-HK" sz="2400" b="1" dirty="0"/>
              <a:t>Interpersonal</a:t>
            </a:r>
            <a:r>
              <a:rPr lang="en-US" altLang="zh-HK" sz="2400" dirty="0"/>
              <a:t> function</a:t>
            </a:r>
            <a:r>
              <a:rPr lang="en-US" altLang="zh-TW" sz="2400" dirty="0"/>
              <a:t>:</a:t>
            </a:r>
            <a:r>
              <a:rPr lang="zh-TW" altLang="en-US" sz="2400" dirty="0"/>
              <a:t> </a:t>
            </a:r>
            <a:r>
              <a:rPr lang="en-US" altLang="zh-TW" sz="2400" dirty="0"/>
              <a:t>Relationships between participants / between text and participants</a:t>
            </a:r>
            <a:endParaRPr lang="zh-HK" altLang="en-US" sz="24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7FC8AF4-DAF1-CE61-F6EF-871DFC0848DB}"/>
              </a:ext>
            </a:extLst>
          </p:cNvPr>
          <p:cNvSpPr/>
          <p:nvPr/>
        </p:nvSpPr>
        <p:spPr>
          <a:xfrm>
            <a:off x="1728716" y="6382209"/>
            <a:ext cx="8516140" cy="43204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altLang="zh-TW" dirty="0"/>
              <a:t>This can be explored in the general framework of stance (Week 4)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5327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A28AC4B-805D-4091-A648-61572081C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373A6F-2E1F-4613-8E1D-D68057D29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E1690676-F19C-7DA6-2F11-9C4BD43C1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55" y="702155"/>
            <a:ext cx="3409783" cy="15164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en-US" dirty="0"/>
              <a:t>善哉 </a:t>
            </a:r>
            <a:r>
              <a:rPr lang="en-US" altLang="ja-JP" i="1" dirty="0" err="1"/>
              <a:t>shàn</a:t>
            </a:r>
            <a:r>
              <a:rPr lang="en-US" altLang="ja-JP" i="1" dirty="0"/>
              <a:t> </a:t>
            </a:r>
            <a:r>
              <a:rPr lang="en-US" altLang="ja-JP" i="1" dirty="0" err="1"/>
              <a:t>zāi</a:t>
            </a:r>
            <a:br>
              <a:rPr lang="en-US" altLang="ja-JP" dirty="0"/>
            </a:br>
            <a:r>
              <a:rPr lang="en-US" altLang="ja-JP" dirty="0"/>
              <a:t>in the </a:t>
            </a:r>
            <a:r>
              <a:rPr lang="en-US" altLang="ja-JP" i="1" dirty="0"/>
              <a:t>diamond sutra</a:t>
            </a:r>
            <a:endParaRPr lang="zh-HK" alt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6D733BE-061E-4600-B6A3-62A68EF2C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6A2C0CB-DBB6-94CF-16D3-490C9E612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255" y="2493554"/>
            <a:ext cx="3409782" cy="3507195"/>
          </a:xfrm>
          <a:solidFill>
            <a:schemeClr val="accent4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altLang="zh-HK" sz="2800" i="1" dirty="0" err="1">
                <a:solidFill>
                  <a:schemeClr val="bg1"/>
                </a:solidFill>
              </a:rPr>
              <a:t>Shàn</a:t>
            </a:r>
            <a:r>
              <a:rPr lang="en-US" altLang="zh-HK" sz="2800" i="1" dirty="0">
                <a:solidFill>
                  <a:schemeClr val="bg1"/>
                </a:solidFill>
              </a:rPr>
              <a:t> </a:t>
            </a:r>
            <a:r>
              <a:rPr lang="en-US" altLang="zh-HK" sz="2800" i="1" dirty="0" err="1">
                <a:solidFill>
                  <a:schemeClr val="bg1"/>
                </a:solidFill>
              </a:rPr>
              <a:t>zāi</a:t>
            </a:r>
            <a:r>
              <a:rPr lang="en-US" altLang="zh-HK" sz="2800" i="1" dirty="0">
                <a:solidFill>
                  <a:schemeClr val="bg1"/>
                </a:solidFill>
              </a:rPr>
              <a:t> </a:t>
            </a:r>
            <a:r>
              <a:rPr lang="en-US" altLang="zh-HK" sz="2800" dirty="0">
                <a:solidFill>
                  <a:schemeClr val="bg1"/>
                </a:solidFill>
              </a:rPr>
              <a:t>indicates a subjective relationship.</a:t>
            </a:r>
          </a:p>
          <a:p>
            <a:r>
              <a:rPr lang="en-US" altLang="zh-HK" sz="2800" dirty="0">
                <a:solidFill>
                  <a:schemeClr val="bg1"/>
                </a:solidFill>
              </a:rPr>
              <a:t>Between what and what?</a:t>
            </a:r>
            <a:endParaRPr lang="zh-HK" altLang="en-US" sz="2800" dirty="0">
              <a:solidFill>
                <a:schemeClr val="bg1"/>
              </a:solidFill>
            </a:endParaRPr>
          </a:p>
          <a:p>
            <a:endParaRPr lang="zh-HK" altLang="en-US" sz="2800" dirty="0">
              <a:solidFill>
                <a:schemeClr val="bg1"/>
              </a:solidFill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67F3F4C8-DED6-7273-F165-0EFCF2FBF2D4}"/>
              </a:ext>
            </a:extLst>
          </p:cNvPr>
          <p:cNvGrpSpPr/>
          <p:nvPr/>
        </p:nvGrpSpPr>
        <p:grpSpPr>
          <a:xfrm>
            <a:off x="3857993" y="339481"/>
            <a:ext cx="8174313" cy="6403528"/>
            <a:chOff x="4648200" y="953924"/>
            <a:chExt cx="7321329" cy="5395552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88E4A65D-6C53-C24B-8432-199D1DA88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66482" y="953924"/>
              <a:ext cx="6857763" cy="5201920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63979362-A9D0-7700-E3B6-F53E5FDB9229}"/>
                </a:ext>
              </a:extLst>
            </p:cNvPr>
            <p:cNvSpPr txBox="1"/>
            <p:nvPr/>
          </p:nvSpPr>
          <p:spPr>
            <a:xfrm>
              <a:off x="4821202" y="1434092"/>
              <a:ext cx="7148325" cy="31119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388620">
                <a:spcAft>
                  <a:spcPts val="600"/>
                </a:spcAft>
              </a:pPr>
              <a:r>
                <a:rPr lang="en-US" altLang="zh-TW" kern="1200">
                  <a:solidFill>
                    <a:schemeClr val="accent5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Bhagavan,</a:t>
              </a:r>
              <a:endParaRPr lang="en-US" altLang="zh-TW" sz="240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B8CDBA84-C3E6-839D-0E9F-EAD5D648784E}"/>
                </a:ext>
              </a:extLst>
            </p:cNvPr>
            <p:cNvSpPr txBox="1"/>
            <p:nvPr/>
          </p:nvSpPr>
          <p:spPr>
            <a:xfrm>
              <a:off x="4648200" y="2226082"/>
              <a:ext cx="7321327" cy="31119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388620">
                <a:spcAft>
                  <a:spcPts val="600"/>
                </a:spcAft>
              </a:pPr>
              <a:r>
                <a:rPr lang="en-US" altLang="zh-TW" kern="1200" dirty="0">
                  <a:solidFill>
                    <a:schemeClr val="accent5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If a noble son or daughter wished to achieve perfect enlightenment </a:t>
              </a:r>
              <a:endParaRPr lang="en-US" altLang="zh-TW" sz="24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DAF9D407-09AE-9445-F6B3-14DB2CA21A91}"/>
                </a:ext>
              </a:extLst>
            </p:cNvPr>
            <p:cNvSpPr txBox="1"/>
            <p:nvPr/>
          </p:nvSpPr>
          <p:spPr>
            <a:xfrm>
              <a:off x="4798758" y="4486501"/>
              <a:ext cx="7148325" cy="31119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388620">
                <a:spcAft>
                  <a:spcPts val="600"/>
                </a:spcAft>
              </a:pPr>
              <a:r>
                <a:rPr lang="en-US" altLang="zh-TW" kern="1200">
                  <a:solidFill>
                    <a:schemeClr val="accent5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Said the Buddha,</a:t>
              </a:r>
              <a:endParaRPr lang="en-US" altLang="zh-TW" sz="240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0A880BCC-27FA-156A-1C05-769C3331F805}"/>
                </a:ext>
              </a:extLst>
            </p:cNvPr>
            <p:cNvSpPr txBox="1"/>
            <p:nvPr/>
          </p:nvSpPr>
          <p:spPr>
            <a:xfrm>
              <a:off x="4821204" y="5229288"/>
              <a:ext cx="7148325" cy="31119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388620">
                <a:spcAft>
                  <a:spcPts val="600"/>
                </a:spcAft>
              </a:pPr>
              <a:r>
                <a:rPr lang="en-US" altLang="zh-TW" b="1" kern="1200">
                  <a:solidFill>
                    <a:schemeClr val="accent5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Well said,</a:t>
              </a:r>
              <a:endParaRPr lang="en-US" altLang="zh-TW" sz="2400" b="1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513E4489-C2D8-4E67-2198-6E8D60624CF7}"/>
                </a:ext>
              </a:extLst>
            </p:cNvPr>
            <p:cNvSpPr txBox="1"/>
            <p:nvPr/>
          </p:nvSpPr>
          <p:spPr>
            <a:xfrm>
              <a:off x="4786498" y="3756736"/>
              <a:ext cx="7148325" cy="31119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388620">
                <a:spcAft>
                  <a:spcPts val="600"/>
                </a:spcAft>
              </a:pPr>
              <a:r>
                <a:rPr lang="en-US" altLang="zh-TW" kern="1200">
                  <a:solidFill>
                    <a:schemeClr val="accent5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How should they subdue their hearts?</a:t>
              </a:r>
              <a:endParaRPr lang="en-US" altLang="zh-TW" sz="240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44AE8BF3-9E64-48E6-4A5D-E6143A2BA08D}"/>
                </a:ext>
              </a:extLst>
            </p:cNvPr>
            <p:cNvSpPr txBox="1"/>
            <p:nvPr/>
          </p:nvSpPr>
          <p:spPr>
            <a:xfrm>
              <a:off x="4798757" y="2984898"/>
              <a:ext cx="7148325" cy="31119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388620">
                <a:spcAft>
                  <a:spcPts val="600"/>
                </a:spcAft>
              </a:pPr>
              <a:r>
                <a:rPr lang="en-US" altLang="zh-TW" kern="1200">
                  <a:solidFill>
                    <a:schemeClr val="accent5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How should they remain still?</a:t>
              </a:r>
              <a:endParaRPr lang="en-US" altLang="zh-TW" sz="240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C399369B-9C6B-BC5F-286D-4316533AB9C2}"/>
                </a:ext>
              </a:extLst>
            </p:cNvPr>
            <p:cNvSpPr txBox="1"/>
            <p:nvPr/>
          </p:nvSpPr>
          <p:spPr>
            <a:xfrm>
              <a:off x="4821202" y="6038280"/>
              <a:ext cx="7148325" cy="31119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388620">
                <a:spcAft>
                  <a:spcPts val="600"/>
                </a:spcAft>
              </a:pPr>
              <a:r>
                <a:rPr lang="en-US" altLang="zh-TW" b="1" kern="1200">
                  <a:solidFill>
                    <a:schemeClr val="accent5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Well said.</a:t>
              </a:r>
              <a:endParaRPr lang="en-US" altLang="zh-TW" sz="2400" b="1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6080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FE86A-B253-F97B-F60D-FE18AA14A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545" y="0"/>
            <a:ext cx="4805590" cy="1615706"/>
          </a:xfrm>
        </p:spPr>
        <p:txBody>
          <a:bodyPr>
            <a:normAutofit/>
          </a:bodyPr>
          <a:lstStyle/>
          <a:p>
            <a:r>
              <a:rPr lang="en-US" altLang="zh-TW" sz="3600" dirty="0">
                <a:solidFill>
                  <a:srgbClr val="FFFFFF"/>
                </a:solidFill>
              </a:rPr>
              <a:t>‘</a:t>
            </a:r>
            <a:r>
              <a:rPr lang="zh-TW" altLang="en-US" sz="3600" dirty="0">
                <a:solidFill>
                  <a:srgbClr val="FFFFFF"/>
                </a:solidFill>
              </a:rPr>
              <a:t>對</a:t>
            </a:r>
            <a:r>
              <a:rPr lang="en-US" altLang="zh-TW" sz="3600" dirty="0">
                <a:solidFill>
                  <a:srgbClr val="FFFFFF"/>
                </a:solidFill>
              </a:rPr>
              <a:t>’ </a:t>
            </a:r>
            <a:r>
              <a:rPr lang="en-US" altLang="zh-TW" sz="3600" i="1" dirty="0" err="1">
                <a:solidFill>
                  <a:srgbClr val="FFFFFF"/>
                </a:solidFill>
              </a:rPr>
              <a:t>duì</a:t>
            </a:r>
            <a:r>
              <a:rPr lang="en-US" altLang="zh-TW" sz="3600" dirty="0">
                <a:solidFill>
                  <a:srgbClr val="FFFFFF"/>
                </a:solidFill>
              </a:rPr>
              <a:t> in Mandarin</a:t>
            </a:r>
            <a:endParaRPr lang="zh-TW" altLang="en-US" sz="3600" dirty="0">
              <a:solidFill>
                <a:srgbClr val="FFFFFF"/>
              </a:solidFill>
            </a:endParaRP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C62F222-E23F-CFA1-6C2C-C5DA71D02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985" y="1047324"/>
            <a:ext cx="4657496" cy="557784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9B329240-EA32-3491-402A-6BC673A4F5F3}"/>
              </a:ext>
            </a:extLst>
          </p:cNvPr>
          <p:cNvSpPr txBox="1"/>
          <p:nvPr/>
        </p:nvSpPr>
        <p:spPr>
          <a:xfrm>
            <a:off x="6261596" y="1451444"/>
            <a:ext cx="4202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They don’t have to earn money at all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B552771-24F4-D72C-3F50-81BEDE70201A}"/>
              </a:ext>
            </a:extLst>
          </p:cNvPr>
          <p:cNvSpPr txBox="1"/>
          <p:nvPr/>
        </p:nvSpPr>
        <p:spPr>
          <a:xfrm>
            <a:off x="6661647" y="2022950"/>
            <a:ext cx="3802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Don’t have to live at all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1CD65BD-B007-541B-0E76-5B4AEDA86558}"/>
              </a:ext>
            </a:extLst>
          </p:cNvPr>
          <p:cNvSpPr txBox="1"/>
          <p:nvPr/>
        </p:nvSpPr>
        <p:spPr>
          <a:xfrm>
            <a:off x="6683941" y="2700500"/>
            <a:ext cx="3802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Don’t have to that kind of thing?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869BC98-0DE6-39DF-5061-5D03FEE4AE33}"/>
              </a:ext>
            </a:extLst>
          </p:cNvPr>
          <p:cNvSpPr txBox="1"/>
          <p:nvPr/>
        </p:nvSpPr>
        <p:spPr>
          <a:xfrm>
            <a:off x="6683941" y="3355844"/>
            <a:ext cx="3802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Nah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827C548-B929-E56B-5116-E5885B243BFB}"/>
              </a:ext>
            </a:extLst>
          </p:cNvPr>
          <p:cNvSpPr txBox="1"/>
          <p:nvPr/>
        </p:nvSpPr>
        <p:spPr>
          <a:xfrm>
            <a:off x="6683941" y="4011188"/>
            <a:ext cx="4701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Don’t they have real-life considerations?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4822FD7E-4020-D9AC-7C61-38BEF2C751CD}"/>
              </a:ext>
            </a:extLst>
          </p:cNvPr>
          <p:cNvSpPr txBox="1"/>
          <p:nvPr/>
        </p:nvSpPr>
        <p:spPr>
          <a:xfrm>
            <a:off x="6661645" y="4650808"/>
            <a:ext cx="5692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There will always be this kind of person occasionally.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F5316C03-1330-3360-D0F9-4837FF5BA904}"/>
              </a:ext>
            </a:extLst>
          </p:cNvPr>
          <p:cNvSpPr txBox="1"/>
          <p:nvPr/>
        </p:nvSpPr>
        <p:spPr>
          <a:xfrm>
            <a:off x="6683941" y="5191522"/>
            <a:ext cx="498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But that doesn’t represent,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969A74FA-BFE4-1F35-C095-151EF0F64427}"/>
              </a:ext>
            </a:extLst>
          </p:cNvPr>
          <p:cNvSpPr txBox="1"/>
          <p:nvPr/>
        </p:nvSpPr>
        <p:spPr>
          <a:xfrm>
            <a:off x="6703672" y="5849047"/>
            <a:ext cx="498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The majority of people.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E62B487D-B8AD-0DFC-0B49-1194D8002530}"/>
              </a:ext>
            </a:extLst>
          </p:cNvPr>
          <p:cNvSpPr txBox="1"/>
          <p:nvPr/>
        </p:nvSpPr>
        <p:spPr>
          <a:xfrm>
            <a:off x="6703672" y="6488668"/>
            <a:ext cx="498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err="1">
                <a:solidFill>
                  <a:srgbClr val="FF0000"/>
                </a:solidFill>
              </a:rPr>
              <a:t>Duì</a:t>
            </a:r>
            <a:r>
              <a:rPr lang="en-US" altLang="zh-TW" dirty="0">
                <a:solidFill>
                  <a:srgbClr val="FF0000"/>
                </a:solidFill>
              </a:rPr>
              <a:t>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5D245F8-6674-F3FB-A235-4FDE952D99E7}"/>
              </a:ext>
            </a:extLst>
          </p:cNvPr>
          <p:cNvSpPr/>
          <p:nvPr/>
        </p:nvSpPr>
        <p:spPr>
          <a:xfrm>
            <a:off x="733425" y="2946006"/>
            <a:ext cx="3829050" cy="236894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/>
              <a:t>What kind of interpersonal function is the </a:t>
            </a:r>
            <a:r>
              <a:rPr lang="en-US" altLang="zh-TW" sz="2800" i="1" dirty="0" err="1"/>
              <a:t>duì</a:t>
            </a:r>
            <a:r>
              <a:rPr lang="en-US" altLang="zh-TW" sz="2800" dirty="0"/>
              <a:t> serving?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7141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AD5855-4B0C-6A55-FFF5-8DBA429F9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Discourse</a:t>
            </a:r>
            <a:r>
              <a:rPr lang="zh-TW" altLang="en-US"/>
              <a:t> </a:t>
            </a:r>
            <a:r>
              <a:rPr lang="en-US" altLang="zh-TW"/>
              <a:t>markers</a:t>
            </a:r>
            <a:r>
              <a:rPr lang="zh-TW" altLang="en-US"/>
              <a:t> </a:t>
            </a:r>
            <a:r>
              <a:rPr lang="en-US" altLang="zh-TW"/>
              <a:t>can</a:t>
            </a:r>
            <a:r>
              <a:rPr lang="zh-TW" altLang="en-US"/>
              <a:t> </a:t>
            </a:r>
            <a:r>
              <a:rPr lang="en-US" altLang="zh-TW"/>
              <a:t>be</a:t>
            </a:r>
            <a:r>
              <a:rPr lang="zh-TW" altLang="en-US"/>
              <a:t> </a:t>
            </a:r>
            <a:r>
              <a:rPr lang="en-US" altLang="zh-TW"/>
              <a:t>multifunctional!</a:t>
            </a:r>
            <a:endParaRPr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D27FD2D-9147-539E-86BA-DFCD5D091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738" y="2576736"/>
            <a:ext cx="9414704" cy="367830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FB88760-AE23-284D-9F8F-D44BF8AF8FE4}"/>
              </a:ext>
            </a:extLst>
          </p:cNvPr>
          <p:cNvSpPr/>
          <p:nvPr/>
        </p:nvSpPr>
        <p:spPr>
          <a:xfrm>
            <a:off x="345505" y="4445251"/>
            <a:ext cx="2179287" cy="187999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dirty="0"/>
              <a:t>What interpersonal function does the </a:t>
            </a:r>
            <a:r>
              <a:rPr lang="en-US" altLang="zh-TW" sz="2800" i="1" dirty="0"/>
              <a:t>but</a:t>
            </a:r>
            <a:r>
              <a:rPr lang="en-US" altLang="zh-TW" sz="2800" dirty="0"/>
              <a:t> serve?</a:t>
            </a:r>
            <a:endParaRPr lang="zh-HK" altLang="en-US" sz="2800" dirty="0"/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D1D34923-226A-54EF-1877-01FE2DFD3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506" y="2576736"/>
            <a:ext cx="2179287" cy="16129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K" sz="2800" dirty="0">
                <a:solidFill>
                  <a:schemeClr val="bg1"/>
                </a:solidFill>
              </a:rPr>
              <a:t>What textual function does </a:t>
            </a:r>
            <a:r>
              <a:rPr lang="en-US" altLang="zh-HK" sz="2800" b="1" dirty="0">
                <a:solidFill>
                  <a:schemeClr val="bg1"/>
                </a:solidFill>
              </a:rPr>
              <a:t>but</a:t>
            </a:r>
            <a:r>
              <a:rPr lang="en-US" altLang="zh-HK" sz="2800" dirty="0">
                <a:solidFill>
                  <a:schemeClr val="bg1"/>
                </a:solidFill>
              </a:rPr>
              <a:t> do?</a:t>
            </a:r>
            <a:endParaRPr lang="zh-HK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0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385389-8D8D-F865-CED1-2E7BA01B1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err="1"/>
              <a:t>Operationalising</a:t>
            </a:r>
            <a:r>
              <a:rPr lang="en-US" altLang="zh-HK" dirty="0"/>
              <a:t> interpersonal functions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542E098-D094-9025-DF42-1EB191B9F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800" dirty="0"/>
              <a:t>This is a huge topic</a:t>
            </a:r>
          </a:p>
          <a:p>
            <a:r>
              <a:rPr lang="en-US" altLang="zh-HK" sz="2800" dirty="0"/>
              <a:t>We’ll come back to this in Week 4 when we discuss stance</a:t>
            </a:r>
          </a:p>
          <a:p>
            <a:r>
              <a:rPr lang="en-US" altLang="zh-HK" sz="2800" dirty="0"/>
              <a:t>But for now, let’s think about interpersonal functions related to </a:t>
            </a:r>
            <a:r>
              <a:rPr lang="en-US" altLang="zh-HK" sz="2800" b="1" dirty="0"/>
              <a:t>turn-taking and floor management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72707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385389-8D8D-F865-CED1-2E7BA01B1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err="1"/>
              <a:t>Operationalising</a:t>
            </a:r>
            <a:r>
              <a:rPr lang="en-US" altLang="zh-HK" dirty="0"/>
              <a:t> interpersonal functions</a:t>
            </a:r>
            <a:endParaRPr lang="zh-HK" altLang="en-US" dirty="0"/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4B44035F-A585-1378-5347-52432D85F9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6198294"/>
              </p:ext>
            </p:extLst>
          </p:nvPr>
        </p:nvGraphicFramePr>
        <p:xfrm>
          <a:off x="461963" y="2028825"/>
          <a:ext cx="11268074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6949">
                  <a:extLst>
                    <a:ext uri="{9D8B030D-6E8A-4147-A177-3AD203B41FA5}">
                      <a16:colId xmlns:a16="http://schemas.microsoft.com/office/drawing/2014/main" val="4173746060"/>
                    </a:ext>
                  </a:extLst>
                </a:gridCol>
                <a:gridCol w="2524125">
                  <a:extLst>
                    <a:ext uri="{9D8B030D-6E8A-4147-A177-3AD203B41FA5}">
                      <a16:colId xmlns:a16="http://schemas.microsoft.com/office/drawing/2014/main" val="512605742"/>
                    </a:ext>
                  </a:extLst>
                </a:gridCol>
                <a:gridCol w="3107491">
                  <a:extLst>
                    <a:ext uri="{9D8B030D-6E8A-4147-A177-3AD203B41FA5}">
                      <a16:colId xmlns:a16="http://schemas.microsoft.com/office/drawing/2014/main" val="2224453267"/>
                    </a:ext>
                  </a:extLst>
                </a:gridCol>
                <a:gridCol w="3369509">
                  <a:extLst>
                    <a:ext uri="{9D8B030D-6E8A-4147-A177-3AD203B41FA5}">
                      <a16:colId xmlns:a16="http://schemas.microsoft.com/office/drawing/2014/main" val="2714713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Function type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Position in turn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Nature of the turn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Prosody</a:t>
                      </a:r>
                      <a:endParaRPr lang="zh-HK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97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Floor-taking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Turn-initial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Substantive turn, i.e. with other content after</a:t>
                      </a:r>
                    </a:p>
                    <a:p>
                      <a:r>
                        <a:rPr lang="en-US" altLang="zh-HK" sz="2400" dirty="0"/>
                        <a:t>Interruptions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Relatively fast</a:t>
                      </a:r>
                      <a:endParaRPr lang="zh-HK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31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Floor-yielding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Turn-final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After a long turn (e.g. multi-unit turn)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Final prosody (rising / falling in English)</a:t>
                      </a:r>
                    </a:p>
                    <a:p>
                      <a:r>
                        <a:rPr lang="en-US" altLang="zh-HK" sz="2400" dirty="0"/>
                        <a:t>Lengthened</a:t>
                      </a:r>
                      <a:endParaRPr lang="zh-HK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95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Floor-holding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Turn-medial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HK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Preceding pauses</a:t>
                      </a:r>
                    </a:p>
                    <a:p>
                      <a:r>
                        <a:rPr lang="en-US" altLang="zh-HK" sz="2400" dirty="0"/>
                        <a:t>Relatively 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07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Backchannel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Only word in ‘turn’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dirty="0"/>
                        <a:t>Only word in ‘turn’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HK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32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5104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EA1948-3F5F-F202-8097-07F0B3A0E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Types of functions that discourse markers perform</a:t>
            </a:r>
            <a:endParaRPr lang="zh-HK" altLang="en-US" dirty="0"/>
          </a:p>
        </p:txBody>
      </p:sp>
      <p:pic>
        <p:nvPicPr>
          <p:cNvPr id="5" name="內容版面配置區 4" descr="穿帽 T 的男子">
            <a:extLst>
              <a:ext uri="{FF2B5EF4-FFF2-40B4-BE49-F238E27FC236}">
                <a16:creationId xmlns:a16="http://schemas.microsoft.com/office/drawing/2014/main" id="{67F2F409-9BB6-032C-8AD1-5256B2B18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54640" y="4217052"/>
            <a:ext cx="2008644" cy="2770190"/>
          </a:xfrm>
        </p:spPr>
      </p:pic>
      <p:pic>
        <p:nvPicPr>
          <p:cNvPr id="7" name="圖形 6" descr="舉手的捲髮女子">
            <a:extLst>
              <a:ext uri="{FF2B5EF4-FFF2-40B4-BE49-F238E27FC236}">
                <a16:creationId xmlns:a16="http://schemas.microsoft.com/office/drawing/2014/main" id="{416E8D58-F203-34C4-EA5C-01324233C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1247" y="4074812"/>
            <a:ext cx="2243633" cy="2838883"/>
          </a:xfrm>
          <a:prstGeom prst="rect">
            <a:avLst/>
          </a:prstGeom>
        </p:spPr>
      </p:pic>
      <p:sp>
        <p:nvSpPr>
          <p:cNvPr id="8" name="語音泡泡: 橢圓形 7">
            <a:extLst>
              <a:ext uri="{FF2B5EF4-FFF2-40B4-BE49-F238E27FC236}">
                <a16:creationId xmlns:a16="http://schemas.microsoft.com/office/drawing/2014/main" id="{04B27DAF-555A-B9D7-4A50-781990CC075D}"/>
              </a:ext>
            </a:extLst>
          </p:cNvPr>
          <p:cNvSpPr/>
          <p:nvPr/>
        </p:nvSpPr>
        <p:spPr>
          <a:xfrm>
            <a:off x="3562350" y="2066273"/>
            <a:ext cx="4572000" cy="1132840"/>
          </a:xfrm>
          <a:prstGeom prst="wedgeEllipseCallout">
            <a:avLst>
              <a:gd name="adj1" fmla="val -63541"/>
              <a:gd name="adj2" fmla="val 4736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語音泡泡: 橢圓形 8">
            <a:extLst>
              <a:ext uri="{FF2B5EF4-FFF2-40B4-BE49-F238E27FC236}">
                <a16:creationId xmlns:a16="http://schemas.microsoft.com/office/drawing/2014/main" id="{D9943041-D4DD-ABA0-D8EE-7DAEB574A1BD}"/>
              </a:ext>
            </a:extLst>
          </p:cNvPr>
          <p:cNvSpPr/>
          <p:nvPr/>
        </p:nvSpPr>
        <p:spPr>
          <a:xfrm>
            <a:off x="3562350" y="3549430"/>
            <a:ext cx="4572000" cy="645812"/>
          </a:xfrm>
          <a:prstGeom prst="wedgeEllipseCallout">
            <a:avLst>
              <a:gd name="adj1" fmla="val 63125"/>
              <a:gd name="adj2" fmla="val 64622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語音泡泡: 橢圓形 9">
            <a:extLst>
              <a:ext uri="{FF2B5EF4-FFF2-40B4-BE49-F238E27FC236}">
                <a16:creationId xmlns:a16="http://schemas.microsoft.com/office/drawing/2014/main" id="{65B5B959-6FC5-AC69-8F60-EC9234C78AF2}"/>
              </a:ext>
            </a:extLst>
          </p:cNvPr>
          <p:cNvSpPr/>
          <p:nvPr/>
        </p:nvSpPr>
        <p:spPr>
          <a:xfrm>
            <a:off x="3911215" y="4410702"/>
            <a:ext cx="4572000" cy="759918"/>
          </a:xfrm>
          <a:prstGeom prst="wedgeEllipseCallout">
            <a:avLst>
              <a:gd name="adj1" fmla="val -69999"/>
              <a:gd name="adj2" fmla="val 1446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語音泡泡: 橢圓形 10">
            <a:extLst>
              <a:ext uri="{FF2B5EF4-FFF2-40B4-BE49-F238E27FC236}">
                <a16:creationId xmlns:a16="http://schemas.microsoft.com/office/drawing/2014/main" id="{BE90DE3B-80EE-2DB1-9BF2-C717D33B77CB}"/>
              </a:ext>
            </a:extLst>
          </p:cNvPr>
          <p:cNvSpPr/>
          <p:nvPr/>
        </p:nvSpPr>
        <p:spPr>
          <a:xfrm>
            <a:off x="3562350" y="5465436"/>
            <a:ext cx="4572000" cy="1175914"/>
          </a:xfrm>
          <a:prstGeom prst="wedgeEllipseCallout">
            <a:avLst>
              <a:gd name="adj1" fmla="val 61667"/>
              <a:gd name="adj2" fmla="val -60119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8F7BDCB-E2AF-3734-3FDD-BE9C647DE554}"/>
              </a:ext>
            </a:extLst>
          </p:cNvPr>
          <p:cNvSpPr/>
          <p:nvPr/>
        </p:nvSpPr>
        <p:spPr>
          <a:xfrm>
            <a:off x="8275789" y="2173502"/>
            <a:ext cx="3439961" cy="1236616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3.</a:t>
            </a:r>
            <a:r>
              <a:rPr lang="zh-TW" altLang="en-US" sz="2400" dirty="0"/>
              <a:t> </a:t>
            </a:r>
            <a:r>
              <a:rPr lang="en-US" altLang="zh-HK" sz="2400" b="1" dirty="0"/>
              <a:t>Cognitive</a:t>
            </a:r>
            <a:r>
              <a:rPr lang="en-US" altLang="zh-HK" sz="2400" dirty="0"/>
              <a:t> function</a:t>
            </a:r>
            <a:r>
              <a:rPr lang="en-US" altLang="zh-TW" sz="2400" dirty="0"/>
              <a:t>:</a:t>
            </a:r>
            <a:r>
              <a:rPr lang="zh-TW" altLang="en-US" sz="2400" dirty="0"/>
              <a:t> </a:t>
            </a:r>
            <a:r>
              <a:rPr lang="en-US" altLang="zh-TW" sz="2400" dirty="0"/>
              <a:t>Communicating one’s cognitive state</a:t>
            </a:r>
            <a:endParaRPr lang="zh-HK" altLang="en-US" sz="2400" dirty="0"/>
          </a:p>
        </p:txBody>
      </p:sp>
      <p:sp>
        <p:nvSpPr>
          <p:cNvPr id="19" name="箭號: 弧形上彎 18">
            <a:extLst>
              <a:ext uri="{FF2B5EF4-FFF2-40B4-BE49-F238E27FC236}">
                <a16:creationId xmlns:a16="http://schemas.microsoft.com/office/drawing/2014/main" id="{DCCE5493-EED8-5635-1F5E-C8DA0496FEA1}"/>
              </a:ext>
            </a:extLst>
          </p:cNvPr>
          <p:cNvSpPr/>
          <p:nvPr/>
        </p:nvSpPr>
        <p:spPr>
          <a:xfrm rot="9742077" flipH="1">
            <a:off x="2181969" y="3596691"/>
            <a:ext cx="1565644" cy="437982"/>
          </a:xfrm>
          <a:prstGeom prst="curved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</a:endParaRPr>
          </a:p>
        </p:txBody>
      </p:sp>
      <p:sp>
        <p:nvSpPr>
          <p:cNvPr id="20" name="箭號: 弧形上彎 19">
            <a:extLst>
              <a:ext uri="{FF2B5EF4-FFF2-40B4-BE49-F238E27FC236}">
                <a16:creationId xmlns:a16="http://schemas.microsoft.com/office/drawing/2014/main" id="{85F26906-67E5-1DA4-5C6D-C0FCFEE6C6E7}"/>
              </a:ext>
            </a:extLst>
          </p:cNvPr>
          <p:cNvSpPr/>
          <p:nvPr/>
        </p:nvSpPr>
        <p:spPr>
          <a:xfrm rot="12386402">
            <a:off x="8190930" y="3633075"/>
            <a:ext cx="1285185" cy="437982"/>
          </a:xfrm>
          <a:prstGeom prst="curved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7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25AB9A-8DEA-D80E-60ED-ABE1B0E14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/>
              <a:t>Floor-holding devices: Fillers / hesitation markers / filled pauses</a:t>
            </a:r>
            <a:endParaRPr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8DE5CD7-150D-3F4E-5AC8-F997B3512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112" y="2602701"/>
            <a:ext cx="6501809" cy="355314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3E7D47F-4BDE-439E-14A8-84837C306E87}"/>
              </a:ext>
            </a:extLst>
          </p:cNvPr>
          <p:cNvSpPr/>
          <p:nvPr/>
        </p:nvSpPr>
        <p:spPr>
          <a:xfrm>
            <a:off x="581191" y="2810692"/>
            <a:ext cx="3439961" cy="1236616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What </a:t>
            </a:r>
            <a:r>
              <a:rPr lang="en-US" altLang="zh-TW" sz="2400" b="1" dirty="0"/>
              <a:t>cognitive</a:t>
            </a:r>
            <a:r>
              <a:rPr lang="en-US" altLang="zh-TW" sz="2400" dirty="0"/>
              <a:t> phenomenon does </a:t>
            </a:r>
            <a:r>
              <a:rPr lang="en-US" altLang="zh-TW" sz="2400" i="1" dirty="0"/>
              <a:t>uh</a:t>
            </a:r>
            <a:r>
              <a:rPr lang="en-US" altLang="zh-TW" sz="2400" dirty="0"/>
              <a:t> indicate?</a:t>
            </a:r>
            <a:endParaRPr lang="zh-HK" altLang="en-US" sz="2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62FB6A9-9B11-D844-7CB3-7B6956AF4F81}"/>
              </a:ext>
            </a:extLst>
          </p:cNvPr>
          <p:cNvSpPr/>
          <p:nvPr/>
        </p:nvSpPr>
        <p:spPr>
          <a:xfrm>
            <a:off x="581192" y="4726062"/>
            <a:ext cx="3439961" cy="123661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How about </a:t>
            </a:r>
            <a:r>
              <a:rPr lang="en-US" altLang="zh-TW" sz="2400" b="1" dirty="0"/>
              <a:t>interpersonal</a:t>
            </a:r>
            <a:r>
              <a:rPr lang="en-US" altLang="zh-TW" sz="2400" dirty="0"/>
              <a:t> function?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1508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E93436-BE1D-8F06-CE74-104F15A8B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i="1" dirty="0"/>
              <a:t>Oh</a:t>
            </a:r>
            <a:r>
              <a:rPr lang="en-US" altLang="zh-HK" dirty="0"/>
              <a:t>-prefaced turns</a:t>
            </a:r>
            <a:endParaRPr lang="zh-HK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6E2A116-0A94-C21B-8AA9-3ED2ECD60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880" y="2849256"/>
            <a:ext cx="7293927" cy="298502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B8E1BB9-81D3-ED6D-680E-2BCE44413643}"/>
              </a:ext>
            </a:extLst>
          </p:cNvPr>
          <p:cNvSpPr/>
          <p:nvPr/>
        </p:nvSpPr>
        <p:spPr>
          <a:xfrm>
            <a:off x="581193" y="2146040"/>
            <a:ext cx="3439961" cy="1236616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What </a:t>
            </a:r>
            <a:r>
              <a:rPr lang="en-US" altLang="zh-TW" sz="2400" b="1" dirty="0"/>
              <a:t>cognitive</a:t>
            </a:r>
            <a:r>
              <a:rPr lang="en-US" altLang="zh-TW" sz="2400" dirty="0"/>
              <a:t> phenomenon does </a:t>
            </a:r>
            <a:r>
              <a:rPr lang="en-US" altLang="zh-TW" sz="2400" b="1" dirty="0"/>
              <a:t>oh</a:t>
            </a:r>
            <a:r>
              <a:rPr lang="en-US" altLang="zh-TW" sz="2400" dirty="0"/>
              <a:t> indicate?</a:t>
            </a:r>
            <a:endParaRPr lang="zh-HK" altLang="en-US" sz="24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6496B68-9548-2295-B96C-C17B66050486}"/>
              </a:ext>
            </a:extLst>
          </p:cNvPr>
          <p:cNvSpPr/>
          <p:nvPr/>
        </p:nvSpPr>
        <p:spPr>
          <a:xfrm>
            <a:off x="581192" y="5075063"/>
            <a:ext cx="3439961" cy="123661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How about </a:t>
            </a:r>
            <a:r>
              <a:rPr lang="en-US" altLang="zh-TW" sz="2400" b="1" dirty="0"/>
              <a:t>interpersonal</a:t>
            </a:r>
            <a:r>
              <a:rPr lang="en-US" altLang="zh-TW" sz="2400" dirty="0"/>
              <a:t> function?</a:t>
            </a:r>
            <a:endParaRPr lang="zh-HK" altLang="en-US" sz="2400" dirty="0"/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327EA738-E224-3BAD-E690-5149CCDF7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3685694"/>
            <a:ext cx="3439961" cy="1086331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HK" sz="2800" dirty="0">
                <a:solidFill>
                  <a:schemeClr val="bg1"/>
                </a:solidFill>
              </a:rPr>
              <a:t>What </a:t>
            </a:r>
            <a:r>
              <a:rPr lang="en-US" altLang="zh-HK" sz="2800" b="1" dirty="0">
                <a:solidFill>
                  <a:schemeClr val="bg1"/>
                </a:solidFill>
              </a:rPr>
              <a:t>textual</a:t>
            </a:r>
            <a:r>
              <a:rPr lang="en-US" altLang="zh-HK" sz="2800" dirty="0">
                <a:solidFill>
                  <a:schemeClr val="bg1"/>
                </a:solidFill>
              </a:rPr>
              <a:t> function does </a:t>
            </a:r>
            <a:r>
              <a:rPr lang="en-US" altLang="zh-HK" sz="2800" b="1" dirty="0">
                <a:solidFill>
                  <a:schemeClr val="bg1"/>
                </a:solidFill>
              </a:rPr>
              <a:t>oh</a:t>
            </a:r>
            <a:r>
              <a:rPr lang="en-US" altLang="zh-HK" sz="2800" dirty="0">
                <a:solidFill>
                  <a:schemeClr val="bg1"/>
                </a:solidFill>
              </a:rPr>
              <a:t> do?</a:t>
            </a:r>
            <a:endParaRPr lang="zh-HK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224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76036C-3B17-39F4-67D8-4FFBE3D81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From my paper …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FEDC1AA-71EB-BB3C-45A2-C031650CD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513" y="4343217"/>
            <a:ext cx="6195528" cy="2062113"/>
          </a:xfrm>
        </p:spPr>
        <p:txBody>
          <a:bodyPr>
            <a:normAutofit/>
          </a:bodyPr>
          <a:lstStyle/>
          <a:p>
            <a:r>
              <a:rPr lang="en-US" altLang="zh-HK" sz="2800" dirty="0"/>
              <a:t>Compare the positions of </a:t>
            </a:r>
            <a:r>
              <a:rPr lang="en-US" altLang="zh-HK" sz="2800" i="1" dirty="0"/>
              <a:t>like</a:t>
            </a:r>
            <a:r>
              <a:rPr lang="en-US" altLang="zh-HK" sz="2800" dirty="0"/>
              <a:t> (red) and </a:t>
            </a:r>
            <a:r>
              <a:rPr lang="en-US" altLang="zh-HK" sz="2800" i="1" dirty="0"/>
              <a:t>oh</a:t>
            </a:r>
            <a:r>
              <a:rPr lang="en-US" altLang="zh-HK" sz="2800" dirty="0"/>
              <a:t> (blue). What do you find?</a:t>
            </a:r>
          </a:p>
          <a:p>
            <a:r>
              <a:rPr lang="en-US" altLang="zh-HK" sz="2800" dirty="0"/>
              <a:t>What might this say about the functions of </a:t>
            </a:r>
            <a:r>
              <a:rPr lang="en-US" altLang="zh-HK" sz="2800" i="1" dirty="0"/>
              <a:t>like </a:t>
            </a:r>
            <a:r>
              <a:rPr lang="en-US" altLang="zh-HK" sz="2800" dirty="0"/>
              <a:t>and </a:t>
            </a:r>
            <a:r>
              <a:rPr lang="en-US" altLang="zh-HK" sz="2800" i="1" dirty="0"/>
              <a:t>oh?</a:t>
            </a:r>
            <a:endParaRPr lang="en-US" altLang="zh-HK" sz="28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EF985E8-2C00-06E6-FDC2-C7A418FF5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64" y="2172798"/>
            <a:ext cx="11319511" cy="171564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666DB0F-A00B-D117-100F-1DAB6357C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627" y="4402724"/>
            <a:ext cx="5022361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31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875149D-F692-45DA-8324-D5E0193D5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1"/>
            <a:ext cx="12191999" cy="6309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89EEFD-93BC-4ACF-962C-E6279E72B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436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5D432A26-1D66-221D-C0E8-87BCB052A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89" y="1209184"/>
            <a:ext cx="3089189" cy="4734416"/>
          </a:xfrm>
        </p:spPr>
        <p:txBody>
          <a:bodyPr anchor="ctr">
            <a:normAutofit/>
          </a:bodyPr>
          <a:lstStyle/>
          <a:p>
            <a:r>
              <a:rPr lang="en-US" altLang="zh-HK"/>
              <a:t>Discussion time!</a:t>
            </a:r>
            <a:endParaRPr lang="zh-HK" alt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B19935-C760-4698-9DD1-973C8A428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990612-E008-4F02-AEBB-B140BE753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310A41F-3A14-4150-B6CF-0A577DDDEA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E4147F2-B485-96D1-9D6B-2A660D52D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1870" y="723899"/>
            <a:ext cx="7183597" cy="5514975"/>
          </a:xfrm>
        </p:spPr>
        <p:txBody>
          <a:bodyPr>
            <a:normAutofit lnSpcReduction="10000"/>
          </a:bodyPr>
          <a:lstStyle/>
          <a:p>
            <a:r>
              <a:rPr lang="en-US" altLang="zh-HK" sz="3200" dirty="0"/>
              <a:t>Get in groups and discuss:</a:t>
            </a:r>
          </a:p>
          <a:p>
            <a:pPr lvl="1"/>
            <a:r>
              <a:rPr lang="en-US" altLang="zh-HK" sz="2800" dirty="0"/>
              <a:t>What kind of discourse markers do you find in your texts?</a:t>
            </a:r>
          </a:p>
          <a:p>
            <a:pPr lvl="1"/>
            <a:r>
              <a:rPr lang="en-US" altLang="zh-HK" sz="2800" dirty="0"/>
              <a:t>Which ones are relevant to your group project?</a:t>
            </a:r>
          </a:p>
          <a:p>
            <a:pPr lvl="1"/>
            <a:r>
              <a:rPr lang="en-US" altLang="zh-HK" sz="2800" dirty="0"/>
              <a:t>Can you think of any hypotheses about your DM?</a:t>
            </a:r>
          </a:p>
          <a:p>
            <a:pPr lvl="2"/>
            <a:r>
              <a:rPr lang="en-US" altLang="zh-HK" sz="2400" dirty="0"/>
              <a:t>How would you test such hypothesis?</a:t>
            </a:r>
          </a:p>
          <a:p>
            <a:pPr lvl="1"/>
            <a:r>
              <a:rPr lang="en-US" altLang="zh-HK" sz="2800" dirty="0"/>
              <a:t>Otherwise, how would you go about investigating your DM?</a:t>
            </a:r>
          </a:p>
          <a:p>
            <a:pPr lvl="2"/>
            <a:r>
              <a:rPr lang="en-US" altLang="zh-HK" sz="2400" dirty="0"/>
              <a:t>Any </a:t>
            </a:r>
            <a:r>
              <a:rPr lang="en-US" altLang="zh-HK" sz="2400" dirty="0" err="1"/>
              <a:t>visualisation</a:t>
            </a:r>
            <a:r>
              <a:rPr lang="en-US" altLang="zh-HK" sz="2400" dirty="0"/>
              <a:t> methods?</a:t>
            </a:r>
            <a:endParaRPr lang="zh-HK" altLang="en-US" sz="2400" dirty="0"/>
          </a:p>
        </p:txBody>
      </p:sp>
      <p:pic>
        <p:nvPicPr>
          <p:cNvPr id="10" name="Graphic 9" descr="Board Room">
            <a:extLst>
              <a:ext uri="{FF2B5EF4-FFF2-40B4-BE49-F238E27FC236}">
                <a16:creationId xmlns:a16="http://schemas.microsoft.com/office/drawing/2014/main" id="{EE19B776-392D-D2D2-A5C6-35E0A1885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765" y="4232047"/>
            <a:ext cx="2196838" cy="219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055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9FDF68-528D-D3A2-0CF3-16465E2A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For </a:t>
            </a:r>
            <a:r>
              <a:rPr lang="en-US" altLang="zh-HK" dirty="0" err="1"/>
              <a:t>friday</a:t>
            </a:r>
            <a:r>
              <a:rPr lang="en-US" altLang="zh-HK" dirty="0"/>
              <a:t> …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CDD575-6437-7EE7-5843-2213E61D0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56721"/>
            <a:ext cx="11029615" cy="3524979"/>
          </a:xfrm>
        </p:spPr>
        <p:txBody>
          <a:bodyPr>
            <a:normAutofit lnSpcReduction="10000"/>
          </a:bodyPr>
          <a:lstStyle/>
          <a:p>
            <a:r>
              <a:rPr lang="en-US" altLang="zh-HK" sz="2800" dirty="0"/>
              <a:t>Read the (quick) </a:t>
            </a:r>
            <a:r>
              <a:rPr lang="en-US" altLang="zh-HK" sz="2800" dirty="0" err="1"/>
              <a:t>Rezonator</a:t>
            </a:r>
            <a:r>
              <a:rPr lang="en-US" altLang="zh-HK" sz="2800" dirty="0"/>
              <a:t> tutorials on stacks and chunks</a:t>
            </a:r>
          </a:p>
          <a:p>
            <a:r>
              <a:rPr lang="en-US" altLang="zh-HK" sz="2800" dirty="0"/>
              <a:t>Watch the video on turn-taking in </a:t>
            </a:r>
            <a:r>
              <a:rPr lang="en-US" altLang="zh-HK" sz="2800" dirty="0" err="1"/>
              <a:t>Rezonator</a:t>
            </a:r>
            <a:r>
              <a:rPr lang="en-US" altLang="zh-HK" sz="2800" dirty="0"/>
              <a:t> (those who have taken 170 may skip parts of it)</a:t>
            </a:r>
          </a:p>
          <a:p>
            <a:pPr lvl="1"/>
            <a:r>
              <a:rPr lang="en-US" altLang="zh-HK" sz="2600" dirty="0"/>
              <a:t>Try out the features on </a:t>
            </a:r>
            <a:r>
              <a:rPr lang="en-US" altLang="zh-HK" sz="2600" dirty="0" err="1"/>
              <a:t>Rezonator</a:t>
            </a:r>
            <a:r>
              <a:rPr lang="en-US" altLang="zh-HK" sz="2600" dirty="0"/>
              <a:t> as you watch. Practice is important!</a:t>
            </a:r>
          </a:p>
          <a:p>
            <a:r>
              <a:rPr lang="en-US" altLang="zh-HK" sz="2800" dirty="0"/>
              <a:t>Complete the </a:t>
            </a:r>
            <a:r>
              <a:rPr lang="en-US" altLang="zh-HK" sz="2800" b="1" dirty="0"/>
              <a:t>quiz</a:t>
            </a:r>
          </a:p>
          <a:p>
            <a:r>
              <a:rPr lang="en-US" altLang="zh-HK" sz="2800" dirty="0"/>
              <a:t>Think about how you will implement stacks in your project, and bring the ideas tomorrow</a:t>
            </a:r>
          </a:p>
        </p:txBody>
      </p:sp>
    </p:spTree>
    <p:extLst>
      <p:ext uri="{BB962C8B-B14F-4D97-AF65-F5344CB8AC3E}">
        <p14:creationId xmlns:p14="http://schemas.microsoft.com/office/powerpoint/2010/main" val="24533895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9|5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9|50.4"/>
</p:tagLst>
</file>

<file path=ppt/theme/theme1.xml><?xml version="1.0" encoding="utf-8"?>
<a:theme xmlns:a="http://schemas.openxmlformats.org/drawingml/2006/main" name="股利">
  <a:themeElements>
    <a:clrScheme name="宣紙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股利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股利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股利</Template>
  <TotalTime>845</TotalTime>
  <Words>1274</Words>
  <Application>Microsoft Office PowerPoint</Application>
  <PresentationFormat>寬螢幕</PresentationFormat>
  <Paragraphs>183</Paragraphs>
  <Slides>30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4" baseType="lpstr">
      <vt:lpstr>Microsoft JhengHei UI</vt:lpstr>
      <vt:lpstr>Gill Sans MT</vt:lpstr>
      <vt:lpstr>Wingdings 2</vt:lpstr>
      <vt:lpstr>股利</vt:lpstr>
      <vt:lpstr>LING 194 Week 2 Class 2:  DISCOURSE MARKERS</vt:lpstr>
      <vt:lpstr>Plan for today</vt:lpstr>
      <vt:lpstr>DISCOURSE MARKERS</vt:lpstr>
      <vt:lpstr>Often derided as ‘meaningless’ …  (ideology of ‘referentialism’)</vt:lpstr>
      <vt:lpstr>Well …</vt:lpstr>
      <vt:lpstr>How good is Bueno?</vt:lpstr>
      <vt:lpstr>Well …</vt:lpstr>
      <vt:lpstr>Is ‘對’ duì always ‘right’?</vt:lpstr>
      <vt:lpstr>DMs (and interjections) as ‘prefacing’</vt:lpstr>
      <vt:lpstr>Placement and function</vt:lpstr>
      <vt:lpstr>Locations of discourse markers</vt:lpstr>
      <vt:lpstr>Let’s think more about the functions of discourse markers, and how to operationalise them!</vt:lpstr>
      <vt:lpstr>Defining discourse markers</vt:lpstr>
      <vt:lpstr>Types of functions that discourse markers perform</vt:lpstr>
      <vt:lpstr>I mean</vt:lpstr>
      <vt:lpstr>If and Then</vt:lpstr>
      <vt:lpstr>何以故 hé yǐ gù in the diamond sutra</vt:lpstr>
      <vt:lpstr>Operationalising textual function</vt:lpstr>
      <vt:lpstr>Types of functions that discourse markers perform</vt:lpstr>
      <vt:lpstr>善哉 shàn zāi in the diamond sutra</vt:lpstr>
      <vt:lpstr>‘對’ duì in Mandarin</vt:lpstr>
      <vt:lpstr>Discourse markers can be multifunctional!</vt:lpstr>
      <vt:lpstr>Operationalising interpersonal functions</vt:lpstr>
      <vt:lpstr>Operationalising interpersonal functions</vt:lpstr>
      <vt:lpstr>Types of functions that discourse markers perform</vt:lpstr>
      <vt:lpstr>Floor-holding devices: Fillers / hesitation markers / filled pauses</vt:lpstr>
      <vt:lpstr>Oh-prefaced turns</vt:lpstr>
      <vt:lpstr>From my paper …</vt:lpstr>
      <vt:lpstr>Discussion time!</vt:lpstr>
      <vt:lpstr>For friday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 194 Week 2 Preparations: Interruptions, Discourse markers, &amp; Segmentation</dc:title>
  <dc:creator>Ryan Lai</dc:creator>
  <cp:lastModifiedBy>Ryan Lai</cp:lastModifiedBy>
  <cp:revision>24</cp:revision>
  <dcterms:created xsi:type="dcterms:W3CDTF">2023-05-23T00:57:05Z</dcterms:created>
  <dcterms:modified xsi:type="dcterms:W3CDTF">2023-07-02T04:47:38Z</dcterms:modified>
</cp:coreProperties>
</file>