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40"/>
  </p:notesMasterIdLst>
  <p:handoutMasterIdLst>
    <p:handoutMasterId r:id="rId41"/>
  </p:handoutMasterIdLst>
  <p:sldIdLst>
    <p:sldId id="256" r:id="rId2"/>
    <p:sldId id="342" r:id="rId3"/>
    <p:sldId id="334" r:id="rId4"/>
    <p:sldId id="262" r:id="rId5"/>
    <p:sldId id="335" r:id="rId6"/>
    <p:sldId id="339" r:id="rId7"/>
    <p:sldId id="336" r:id="rId8"/>
    <p:sldId id="338" r:id="rId9"/>
    <p:sldId id="337" r:id="rId10"/>
    <p:sldId id="333" r:id="rId11"/>
    <p:sldId id="329" r:id="rId12"/>
    <p:sldId id="340" r:id="rId13"/>
    <p:sldId id="341" r:id="rId14"/>
    <p:sldId id="343" r:id="rId15"/>
    <p:sldId id="367" r:id="rId16"/>
    <p:sldId id="344" r:id="rId17"/>
    <p:sldId id="345" r:id="rId18"/>
    <p:sldId id="346" r:id="rId19"/>
    <p:sldId id="355" r:id="rId20"/>
    <p:sldId id="348" r:id="rId21"/>
    <p:sldId id="353" r:id="rId22"/>
    <p:sldId id="354" r:id="rId23"/>
    <p:sldId id="356" r:id="rId24"/>
    <p:sldId id="349" r:id="rId25"/>
    <p:sldId id="358" r:id="rId26"/>
    <p:sldId id="357" r:id="rId27"/>
    <p:sldId id="359" r:id="rId28"/>
    <p:sldId id="350" r:id="rId29"/>
    <p:sldId id="352" r:id="rId30"/>
    <p:sldId id="360" r:id="rId31"/>
    <p:sldId id="364" r:id="rId32"/>
    <p:sldId id="361" r:id="rId33"/>
    <p:sldId id="362" r:id="rId34"/>
    <p:sldId id="368" r:id="rId35"/>
    <p:sldId id="363" r:id="rId36"/>
    <p:sldId id="365" r:id="rId37"/>
    <p:sldId id="366" r:id="rId38"/>
    <p:sldId id="351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8" autoAdjust="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4" d="100"/>
          <a:sy n="104" d="100"/>
        </p:scale>
        <p:origin x="46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B0BDE-2918-41AC-9B5C-56EC3A339421}" type="doc">
      <dgm:prSet loTypeId="urn:microsoft.com/office/officeart/2018/2/layout/IconLabelList#8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F61F9E-C185-4323-BA09-3E42BB35DBB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When</a:t>
          </a:r>
          <a:r>
            <a:rPr lang="en-US"/>
            <a:t> did the overlap happen? (Timing)</a:t>
          </a:r>
        </a:p>
      </dgm:t>
    </dgm:pt>
    <dgm:pt modelId="{F8811BB1-78E5-481E-8523-E7DAE6EBE9E0}" type="parTrans" cxnId="{790C2A57-99D4-4200-A027-FA734D17E992}">
      <dgm:prSet/>
      <dgm:spPr/>
      <dgm:t>
        <a:bodyPr/>
        <a:lstStyle/>
        <a:p>
          <a:endParaRPr lang="en-US"/>
        </a:p>
      </dgm:t>
    </dgm:pt>
    <dgm:pt modelId="{0D0782C6-9BA5-4D55-8215-3B01AEA606BA}" type="sibTrans" cxnId="{790C2A57-99D4-4200-A027-FA734D17E992}">
      <dgm:prSet/>
      <dgm:spPr/>
      <dgm:t>
        <a:bodyPr/>
        <a:lstStyle/>
        <a:p>
          <a:endParaRPr lang="en-US"/>
        </a:p>
      </dgm:t>
    </dgm:pt>
    <dgm:pt modelId="{B5A791AD-3374-4E86-BBB4-F606FA9163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Does the new speaker try to </a:t>
          </a:r>
          <a:r>
            <a:rPr lang="en-US" b="1" dirty="0"/>
            <a:t>take the floor</a:t>
          </a:r>
          <a:r>
            <a:rPr lang="en-US" dirty="0"/>
            <a:t>? (Floor)</a:t>
          </a:r>
        </a:p>
      </dgm:t>
    </dgm:pt>
    <dgm:pt modelId="{07235CB9-7669-4000-AE83-1245792E561A}" type="parTrans" cxnId="{EB7F5A1B-D6A1-4E44-B796-36AC7F9BE57B}">
      <dgm:prSet/>
      <dgm:spPr/>
      <dgm:t>
        <a:bodyPr/>
        <a:lstStyle/>
        <a:p>
          <a:endParaRPr lang="en-US"/>
        </a:p>
      </dgm:t>
    </dgm:pt>
    <dgm:pt modelId="{127849A8-C02D-4778-8CDE-31A0961BE7B3}" type="sibTrans" cxnId="{EB7F5A1B-D6A1-4E44-B796-36AC7F9BE57B}">
      <dgm:prSet/>
      <dgm:spPr/>
      <dgm:t>
        <a:bodyPr/>
        <a:lstStyle/>
        <a:p>
          <a:endParaRPr lang="en-US"/>
        </a:p>
      </dgm:t>
    </dgm:pt>
    <dgm:pt modelId="{E707329D-825F-4D68-A9D5-4E4503A227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is the new speaker’s </a:t>
          </a:r>
          <a:r>
            <a:rPr lang="en-US" b="1"/>
            <a:t>intention</a:t>
          </a:r>
          <a:r>
            <a:rPr lang="en-US"/>
            <a:t>? (Action)</a:t>
          </a:r>
        </a:p>
      </dgm:t>
    </dgm:pt>
    <dgm:pt modelId="{E1A2128F-AB0C-455D-8986-E632794BF6C3}" type="parTrans" cxnId="{E9082907-0B37-4E33-86F1-129CEB934D9F}">
      <dgm:prSet/>
      <dgm:spPr/>
      <dgm:t>
        <a:bodyPr/>
        <a:lstStyle/>
        <a:p>
          <a:endParaRPr lang="en-US"/>
        </a:p>
      </dgm:t>
    </dgm:pt>
    <dgm:pt modelId="{40635E28-9B58-4589-8193-ECE28F1F952E}" type="sibTrans" cxnId="{E9082907-0B37-4E33-86F1-129CEB934D9F}">
      <dgm:prSet/>
      <dgm:spPr/>
      <dgm:t>
        <a:bodyPr/>
        <a:lstStyle/>
        <a:p>
          <a:endParaRPr lang="en-US"/>
        </a:p>
      </dgm:t>
    </dgm:pt>
    <dgm:pt modelId="{E1455270-81C7-4A30-BCF8-118C1306EDF0}" type="pres">
      <dgm:prSet presAssocID="{530B0BDE-2918-41AC-9B5C-56EC3A339421}" presName="root" presStyleCnt="0">
        <dgm:presLayoutVars>
          <dgm:dir/>
          <dgm:resizeHandles val="exact"/>
        </dgm:presLayoutVars>
      </dgm:prSet>
      <dgm:spPr/>
    </dgm:pt>
    <dgm:pt modelId="{735CCC42-541F-491B-8578-F743FF501CFC}" type="pres">
      <dgm:prSet presAssocID="{8FF61F9E-C185-4323-BA09-3E42BB35DBBA}" presName="compNode" presStyleCnt="0"/>
      <dgm:spPr/>
    </dgm:pt>
    <dgm:pt modelId="{F02F32D7-C901-49B4-9A3A-8A26A978F4B3}" type="pres">
      <dgm:prSet presAssocID="{8FF61F9E-C185-4323-BA09-3E42BB35DBB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時鐘"/>
        </a:ext>
      </dgm:extLst>
    </dgm:pt>
    <dgm:pt modelId="{74B3B22E-209C-4EF7-83E1-DEFC6E887B67}" type="pres">
      <dgm:prSet presAssocID="{8FF61F9E-C185-4323-BA09-3E42BB35DBBA}" presName="spaceRect" presStyleCnt="0"/>
      <dgm:spPr/>
    </dgm:pt>
    <dgm:pt modelId="{9FB3FCA6-5658-49C8-9467-7C7083C44CC3}" type="pres">
      <dgm:prSet presAssocID="{8FF61F9E-C185-4323-BA09-3E42BB35DBBA}" presName="textRect" presStyleLbl="revTx" presStyleIdx="0" presStyleCnt="3">
        <dgm:presLayoutVars>
          <dgm:chMax val="1"/>
          <dgm:chPref val="1"/>
        </dgm:presLayoutVars>
      </dgm:prSet>
      <dgm:spPr/>
    </dgm:pt>
    <dgm:pt modelId="{F7DFA12E-B6B6-4CEE-BD4D-7B5C9EB4658A}" type="pres">
      <dgm:prSet presAssocID="{0D0782C6-9BA5-4D55-8215-3B01AEA606BA}" presName="sibTrans" presStyleCnt="0"/>
      <dgm:spPr/>
    </dgm:pt>
    <dgm:pt modelId="{9BCD0A4F-E0BB-405D-AA8F-5EDAE160D4D8}" type="pres">
      <dgm:prSet presAssocID="{B5A791AD-3374-4E86-BBB4-F606FA9163EA}" presName="compNode" presStyleCnt="0"/>
      <dgm:spPr/>
    </dgm:pt>
    <dgm:pt modelId="{A0343B5D-1CE2-4097-BE0E-EB5BDBA0C76C}" type="pres">
      <dgm:prSet presAssocID="{B5A791AD-3374-4E86-BBB4-F606FA9163E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麥克風"/>
        </a:ext>
      </dgm:extLst>
    </dgm:pt>
    <dgm:pt modelId="{90271593-5676-40DF-8984-177708B18A35}" type="pres">
      <dgm:prSet presAssocID="{B5A791AD-3374-4E86-BBB4-F606FA9163EA}" presName="spaceRect" presStyleCnt="0"/>
      <dgm:spPr/>
    </dgm:pt>
    <dgm:pt modelId="{4FEF03C9-94BC-47E4-85C4-E368BCA76AC4}" type="pres">
      <dgm:prSet presAssocID="{B5A791AD-3374-4E86-BBB4-F606FA9163EA}" presName="textRect" presStyleLbl="revTx" presStyleIdx="1" presStyleCnt="3">
        <dgm:presLayoutVars>
          <dgm:chMax val="1"/>
          <dgm:chPref val="1"/>
        </dgm:presLayoutVars>
      </dgm:prSet>
      <dgm:spPr/>
    </dgm:pt>
    <dgm:pt modelId="{7530517A-60C4-48E0-BCDC-65C9FE698A6A}" type="pres">
      <dgm:prSet presAssocID="{127849A8-C02D-4778-8CDE-31A0961BE7B3}" presName="sibTrans" presStyleCnt="0"/>
      <dgm:spPr/>
    </dgm:pt>
    <dgm:pt modelId="{328319C3-158B-4E97-AB2D-4B71BDCAA23D}" type="pres">
      <dgm:prSet presAssocID="{E707329D-825F-4D68-A9D5-4E4503A22790}" presName="compNode" presStyleCnt="0"/>
      <dgm:spPr/>
    </dgm:pt>
    <dgm:pt modelId="{9CD47963-09BD-440F-A855-4E0D05A669B4}" type="pres">
      <dgm:prSet presAssocID="{E707329D-825F-4D68-A9D5-4E4503A2279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02A1C727-91DA-4238-A59E-7F0B4EFD6D42}" type="pres">
      <dgm:prSet presAssocID="{E707329D-825F-4D68-A9D5-4E4503A22790}" presName="spaceRect" presStyleCnt="0"/>
      <dgm:spPr/>
    </dgm:pt>
    <dgm:pt modelId="{73869C6E-04DF-47A9-9046-F8D4CC61DFA6}" type="pres">
      <dgm:prSet presAssocID="{E707329D-825F-4D68-A9D5-4E4503A2279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9082907-0B37-4E33-86F1-129CEB934D9F}" srcId="{530B0BDE-2918-41AC-9B5C-56EC3A339421}" destId="{E707329D-825F-4D68-A9D5-4E4503A22790}" srcOrd="2" destOrd="0" parTransId="{E1A2128F-AB0C-455D-8986-E632794BF6C3}" sibTransId="{40635E28-9B58-4589-8193-ECE28F1F952E}"/>
    <dgm:cxn modelId="{EB7F5A1B-D6A1-4E44-B796-36AC7F9BE57B}" srcId="{530B0BDE-2918-41AC-9B5C-56EC3A339421}" destId="{B5A791AD-3374-4E86-BBB4-F606FA9163EA}" srcOrd="1" destOrd="0" parTransId="{07235CB9-7669-4000-AE83-1245792E561A}" sibTransId="{127849A8-C02D-4778-8CDE-31A0961BE7B3}"/>
    <dgm:cxn modelId="{EDD9ED45-3876-4DB0-9478-C8728CDA60A0}" type="presOf" srcId="{8FF61F9E-C185-4323-BA09-3E42BB35DBBA}" destId="{9FB3FCA6-5658-49C8-9467-7C7083C44CC3}" srcOrd="0" destOrd="0" presId="urn:microsoft.com/office/officeart/2018/2/layout/IconLabelList#8"/>
    <dgm:cxn modelId="{93902572-283B-4E68-A09A-AFBB57A9B191}" type="presOf" srcId="{530B0BDE-2918-41AC-9B5C-56EC3A339421}" destId="{E1455270-81C7-4A30-BCF8-118C1306EDF0}" srcOrd="0" destOrd="0" presId="urn:microsoft.com/office/officeart/2018/2/layout/IconLabelList#8"/>
    <dgm:cxn modelId="{790C2A57-99D4-4200-A027-FA734D17E992}" srcId="{530B0BDE-2918-41AC-9B5C-56EC3A339421}" destId="{8FF61F9E-C185-4323-BA09-3E42BB35DBBA}" srcOrd="0" destOrd="0" parTransId="{F8811BB1-78E5-481E-8523-E7DAE6EBE9E0}" sibTransId="{0D0782C6-9BA5-4D55-8215-3B01AEA606BA}"/>
    <dgm:cxn modelId="{C9A358CF-5ABD-46F7-92A4-E2DECADEEA73}" type="presOf" srcId="{B5A791AD-3374-4E86-BBB4-F606FA9163EA}" destId="{4FEF03C9-94BC-47E4-85C4-E368BCA76AC4}" srcOrd="0" destOrd="0" presId="urn:microsoft.com/office/officeart/2018/2/layout/IconLabelList#8"/>
    <dgm:cxn modelId="{DD967BE5-92C0-4E3B-8617-46D43BEAD895}" type="presOf" srcId="{E707329D-825F-4D68-A9D5-4E4503A22790}" destId="{73869C6E-04DF-47A9-9046-F8D4CC61DFA6}" srcOrd="0" destOrd="0" presId="urn:microsoft.com/office/officeart/2018/2/layout/IconLabelList#8"/>
    <dgm:cxn modelId="{7DF0367A-0675-4E18-906E-67ECA1699F76}" type="presParOf" srcId="{E1455270-81C7-4A30-BCF8-118C1306EDF0}" destId="{735CCC42-541F-491B-8578-F743FF501CFC}" srcOrd="0" destOrd="0" presId="urn:microsoft.com/office/officeart/2018/2/layout/IconLabelList#8"/>
    <dgm:cxn modelId="{122F2BB5-736A-4CE2-A4B4-E187AB48A350}" type="presParOf" srcId="{735CCC42-541F-491B-8578-F743FF501CFC}" destId="{F02F32D7-C901-49B4-9A3A-8A26A978F4B3}" srcOrd="0" destOrd="0" presId="urn:microsoft.com/office/officeart/2018/2/layout/IconLabelList#8"/>
    <dgm:cxn modelId="{4EAEB816-58A6-4E58-92CC-8C09534DCDC6}" type="presParOf" srcId="{735CCC42-541F-491B-8578-F743FF501CFC}" destId="{74B3B22E-209C-4EF7-83E1-DEFC6E887B67}" srcOrd="1" destOrd="0" presId="urn:microsoft.com/office/officeart/2018/2/layout/IconLabelList#8"/>
    <dgm:cxn modelId="{5C8CFEEE-C3B5-402E-8EC3-9DFEF113414C}" type="presParOf" srcId="{735CCC42-541F-491B-8578-F743FF501CFC}" destId="{9FB3FCA6-5658-49C8-9467-7C7083C44CC3}" srcOrd="2" destOrd="0" presId="urn:microsoft.com/office/officeart/2018/2/layout/IconLabelList#8"/>
    <dgm:cxn modelId="{85C2CE13-62A4-49B5-A1E3-366A227AA2AA}" type="presParOf" srcId="{E1455270-81C7-4A30-BCF8-118C1306EDF0}" destId="{F7DFA12E-B6B6-4CEE-BD4D-7B5C9EB4658A}" srcOrd="1" destOrd="0" presId="urn:microsoft.com/office/officeart/2018/2/layout/IconLabelList#8"/>
    <dgm:cxn modelId="{25DABC93-C06E-4E97-86D0-4E6187E41CFA}" type="presParOf" srcId="{E1455270-81C7-4A30-BCF8-118C1306EDF0}" destId="{9BCD0A4F-E0BB-405D-AA8F-5EDAE160D4D8}" srcOrd="2" destOrd="0" presId="urn:microsoft.com/office/officeart/2018/2/layout/IconLabelList#8"/>
    <dgm:cxn modelId="{B01C943A-5995-4F3A-AB35-952CF2BE8585}" type="presParOf" srcId="{9BCD0A4F-E0BB-405D-AA8F-5EDAE160D4D8}" destId="{A0343B5D-1CE2-4097-BE0E-EB5BDBA0C76C}" srcOrd="0" destOrd="0" presId="urn:microsoft.com/office/officeart/2018/2/layout/IconLabelList#8"/>
    <dgm:cxn modelId="{DADF3F77-6EB3-437D-9A8E-C43D90ABA449}" type="presParOf" srcId="{9BCD0A4F-E0BB-405D-AA8F-5EDAE160D4D8}" destId="{90271593-5676-40DF-8984-177708B18A35}" srcOrd="1" destOrd="0" presId="urn:microsoft.com/office/officeart/2018/2/layout/IconLabelList#8"/>
    <dgm:cxn modelId="{84F7BEE5-C5E4-4141-8065-42955932F639}" type="presParOf" srcId="{9BCD0A4F-E0BB-405D-AA8F-5EDAE160D4D8}" destId="{4FEF03C9-94BC-47E4-85C4-E368BCA76AC4}" srcOrd="2" destOrd="0" presId="urn:microsoft.com/office/officeart/2018/2/layout/IconLabelList#8"/>
    <dgm:cxn modelId="{45BA1A0F-D5EA-4F94-9516-8D75AA1CFCE1}" type="presParOf" srcId="{E1455270-81C7-4A30-BCF8-118C1306EDF0}" destId="{7530517A-60C4-48E0-BCDC-65C9FE698A6A}" srcOrd="3" destOrd="0" presId="urn:microsoft.com/office/officeart/2018/2/layout/IconLabelList#8"/>
    <dgm:cxn modelId="{347C4220-DD7B-44CD-B4B3-8F6DB9B30D71}" type="presParOf" srcId="{E1455270-81C7-4A30-BCF8-118C1306EDF0}" destId="{328319C3-158B-4E97-AB2D-4B71BDCAA23D}" srcOrd="4" destOrd="0" presId="urn:microsoft.com/office/officeart/2018/2/layout/IconLabelList#8"/>
    <dgm:cxn modelId="{8698A57A-8129-4BE3-B074-CDB547EA2A95}" type="presParOf" srcId="{328319C3-158B-4E97-AB2D-4B71BDCAA23D}" destId="{9CD47963-09BD-440F-A855-4E0D05A669B4}" srcOrd="0" destOrd="0" presId="urn:microsoft.com/office/officeart/2018/2/layout/IconLabelList#8"/>
    <dgm:cxn modelId="{42C43388-B791-4FA4-A553-8DA6809DC053}" type="presParOf" srcId="{328319C3-158B-4E97-AB2D-4B71BDCAA23D}" destId="{02A1C727-91DA-4238-A59E-7F0B4EFD6D42}" srcOrd="1" destOrd="0" presId="urn:microsoft.com/office/officeart/2018/2/layout/IconLabelList#8"/>
    <dgm:cxn modelId="{4C3CD54D-DAEF-4605-8405-F26E1BB7F5A1}" type="presParOf" srcId="{328319C3-158B-4E97-AB2D-4B71BDCAA23D}" destId="{73869C6E-04DF-47A9-9046-F8D4CC61DFA6}" srcOrd="2" destOrd="0" presId="urn:microsoft.com/office/officeart/2018/2/layout/IconLabelList#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137B1F-9E8D-484F-AAAB-F902F5FB53F5}" type="doc">
      <dgm:prSet loTypeId="urn:microsoft.com/office/officeart/2005/8/layout/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12F941B-2411-4D58-9DDF-83B52C62048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800" dirty="0"/>
            <a:t>‘Depth’ of overlap</a:t>
          </a:r>
        </a:p>
      </dgm:t>
    </dgm:pt>
    <dgm:pt modelId="{764D174C-403F-4141-AF93-C539BB9D7B85}" type="parTrans" cxnId="{4CB21E01-0C00-49B0-9CFA-0941D46404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00C59D41-3FDB-49A5-8A0D-DBBFDFA63388}" type="sibTrans" cxnId="{4CB21E01-0C00-49B0-9CFA-0941D46404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26D95BFD-7F91-4238-8444-10540B782B6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400" dirty="0"/>
            <a:t>Number of syllables from TRP (traditionally: &gt;2 syllables = interruption)</a:t>
          </a:r>
        </a:p>
      </dgm:t>
    </dgm:pt>
    <dgm:pt modelId="{ED9F295A-490D-4CF1-80E4-E72B5303B265}" type="parTrans" cxnId="{C68A84F4-408C-4489-A183-3C8A515F2DF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C4CB91E7-B7E0-4B27-B972-7FF98FF0A1F8}" type="sibTrans" cxnId="{C68A84F4-408C-4489-A183-3C8A515F2DF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FAA98EBD-E9DC-4914-80EF-D56DC2CE286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400" dirty="0"/>
            <a:t>Did the overlap take place before or after the nuclear accent of the last IU?</a:t>
          </a:r>
        </a:p>
      </dgm:t>
    </dgm:pt>
    <dgm:pt modelId="{D983CB67-93B2-48A1-802E-2A977ACF8F34}" type="parTrans" cxnId="{841406E3-CBBC-4CFC-B8ED-97161C7950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86D33649-7840-4C0E-B03B-8E6A3B3A036A}" type="sibTrans" cxnId="{841406E3-CBBC-4CFC-B8ED-97161C7950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AD9D75EF-F1D8-44E6-9791-09193EF13AB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800"/>
            <a:t>Size</a:t>
          </a:r>
        </a:p>
      </dgm:t>
    </dgm:pt>
    <dgm:pt modelId="{3DCB7A80-04E2-4012-A3D1-979E47D4D759}" type="parTrans" cxnId="{A77E29B1-C85A-4362-AA6B-608EA58DDD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AA73E2B3-98DF-4236-A3ED-5090EC626F3A}" type="sibTrans" cxnId="{A77E29B1-C85A-4362-AA6B-608EA58DDD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D0F5D563-54B1-45EE-B62D-027F548D218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400"/>
            <a:t>Backchannel/Minimal response, 1 clause, &gt;1 clause …</a:t>
          </a:r>
        </a:p>
      </dgm:t>
    </dgm:pt>
    <dgm:pt modelId="{E7D2633B-B466-4D7F-A42D-3F31C6D45DD2}" type="parTrans" cxnId="{C17014D2-A495-4D42-B0E9-1600227CFAF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00471FD5-A044-42F1-8988-F95381BB4F83}" type="sibTrans" cxnId="{C17014D2-A495-4D42-B0E9-1600227CFAF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B48849D8-6904-4A6C-886E-276A8C879A1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800"/>
            <a:t>Stance</a:t>
          </a:r>
        </a:p>
      </dgm:t>
    </dgm:pt>
    <dgm:pt modelId="{28157B39-7525-4EAB-85E7-B43E0386339A}" type="parTrans" cxnId="{E3236127-DC98-4E7C-8030-71436294684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C8C725E6-88D0-4B16-9514-34FB76DB5D10}" type="sibTrans" cxnId="{E3236127-DC98-4E7C-8030-71436294684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EF3345AD-8C68-4927-A32B-77598A223B9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400"/>
            <a:t>Agreement/Disagreement, Same topic vs Switch topic …</a:t>
          </a:r>
        </a:p>
      </dgm:t>
    </dgm:pt>
    <dgm:pt modelId="{7520FD87-97A5-4A77-AE68-7B26F5F2B9FD}" type="parTrans" cxnId="{C4CC72B8-7E89-43EA-BB29-3A6ED454F1D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993C8573-165E-492D-BB5C-5D033184910F}" type="sibTrans" cxnId="{C4CC72B8-7E89-43EA-BB29-3A6ED454F1D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B72FB8CA-459D-4FCE-9812-E513D273B9E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400" dirty="0"/>
            <a:t>Grammatical relationship with prev. turn</a:t>
          </a:r>
        </a:p>
      </dgm:t>
    </dgm:pt>
    <dgm:pt modelId="{EFF832D1-EE79-4762-825D-FCB3CDD658B5}" type="parTrans" cxnId="{CBB56D9E-39F7-40C1-8201-1DB4197DE9C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10A6BDDC-8514-40AB-A477-037918E9EDAA}" type="sibTrans" cxnId="{CBB56D9E-39F7-40C1-8201-1DB4197DE9C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6CDEFB59-E9B4-4C66-9372-2CAAF934B0F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n-US" sz="2400"/>
            <a:t>Co-construction, increment, </a:t>
          </a:r>
          <a:r>
            <a:rPr lang="en-US" sz="2400" b="1"/>
            <a:t>resonance</a:t>
          </a:r>
          <a:r>
            <a:rPr lang="en-US" sz="2400"/>
            <a:t>, no relationship </a:t>
          </a:r>
        </a:p>
      </dgm:t>
    </dgm:pt>
    <dgm:pt modelId="{5A186F2E-EAB7-418D-A040-2002CEFFB6BC}" type="parTrans" cxnId="{2D741937-E8FA-45F2-81FD-7BF7148BBF5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8827B5C4-97D1-4998-988D-D2194AB02628}" type="sibTrans" cxnId="{2D741937-E8FA-45F2-81FD-7BF7148BBF5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n-US"/>
        </a:p>
      </dgm:t>
    </dgm:pt>
    <dgm:pt modelId="{E459DB12-B493-4D7F-8C72-C569F0000491}" type="pres">
      <dgm:prSet presAssocID="{14137B1F-9E8D-484F-AAAB-F902F5FB53F5}" presName="linear" presStyleCnt="0">
        <dgm:presLayoutVars>
          <dgm:dir/>
          <dgm:animLvl val="lvl"/>
          <dgm:resizeHandles val="exact"/>
        </dgm:presLayoutVars>
      </dgm:prSet>
      <dgm:spPr/>
    </dgm:pt>
    <dgm:pt modelId="{815AB23E-8F33-4C01-BE94-C738DD8C4170}" type="pres">
      <dgm:prSet presAssocID="{312F941B-2411-4D58-9DDF-83B52C620482}" presName="parentLin" presStyleCnt="0"/>
      <dgm:spPr/>
    </dgm:pt>
    <dgm:pt modelId="{28411F17-4D31-4B79-A8C9-EA850F30559B}" type="pres">
      <dgm:prSet presAssocID="{312F941B-2411-4D58-9DDF-83B52C620482}" presName="parentLeftMargin" presStyleLbl="node1" presStyleIdx="0" presStyleCnt="4"/>
      <dgm:spPr/>
    </dgm:pt>
    <dgm:pt modelId="{115BCBF6-9D2C-4018-9873-97404C94A648}" type="pres">
      <dgm:prSet presAssocID="{312F941B-2411-4D58-9DDF-83B52C620482}" presName="parentText" presStyleLbl="node1" presStyleIdx="0" presStyleCnt="4" custScaleY="174577">
        <dgm:presLayoutVars>
          <dgm:chMax val="0"/>
          <dgm:bulletEnabled val="1"/>
        </dgm:presLayoutVars>
      </dgm:prSet>
      <dgm:spPr/>
    </dgm:pt>
    <dgm:pt modelId="{4687D4DD-03D6-464D-817E-076AC48A036A}" type="pres">
      <dgm:prSet presAssocID="{312F941B-2411-4D58-9DDF-83B52C620482}" presName="negativeSpace" presStyleCnt="0"/>
      <dgm:spPr/>
    </dgm:pt>
    <dgm:pt modelId="{1CC33E71-12C2-48C5-93AE-39199FCF340A}" type="pres">
      <dgm:prSet presAssocID="{312F941B-2411-4D58-9DDF-83B52C620482}" presName="childText" presStyleLbl="conFgAcc1" presStyleIdx="0" presStyleCnt="4">
        <dgm:presLayoutVars>
          <dgm:bulletEnabled val="1"/>
        </dgm:presLayoutVars>
      </dgm:prSet>
      <dgm:spPr/>
    </dgm:pt>
    <dgm:pt modelId="{9D6A0186-6CF4-4ABF-8671-B2427A8AACF6}" type="pres">
      <dgm:prSet presAssocID="{00C59D41-3FDB-49A5-8A0D-DBBFDFA63388}" presName="spaceBetweenRectangles" presStyleCnt="0"/>
      <dgm:spPr/>
    </dgm:pt>
    <dgm:pt modelId="{CB8D1E43-392C-4664-A125-5B2B5A84527C}" type="pres">
      <dgm:prSet presAssocID="{AD9D75EF-F1D8-44E6-9791-09193EF13AB7}" presName="parentLin" presStyleCnt="0"/>
      <dgm:spPr/>
    </dgm:pt>
    <dgm:pt modelId="{833EB5BE-A3B2-491F-9758-AD359C495C3A}" type="pres">
      <dgm:prSet presAssocID="{AD9D75EF-F1D8-44E6-9791-09193EF13AB7}" presName="parentLeftMargin" presStyleLbl="node1" presStyleIdx="0" presStyleCnt="4"/>
      <dgm:spPr/>
    </dgm:pt>
    <dgm:pt modelId="{C66C6622-0DA2-4B25-93F5-2B1CFAE373DD}" type="pres">
      <dgm:prSet presAssocID="{AD9D75EF-F1D8-44E6-9791-09193EF13AB7}" presName="parentText" presStyleLbl="node1" presStyleIdx="1" presStyleCnt="4" custScaleY="174577">
        <dgm:presLayoutVars>
          <dgm:chMax val="0"/>
          <dgm:bulletEnabled val="1"/>
        </dgm:presLayoutVars>
      </dgm:prSet>
      <dgm:spPr/>
    </dgm:pt>
    <dgm:pt modelId="{570AD661-06E5-4972-AAB7-D88D4AF7DC3E}" type="pres">
      <dgm:prSet presAssocID="{AD9D75EF-F1D8-44E6-9791-09193EF13AB7}" presName="negativeSpace" presStyleCnt="0"/>
      <dgm:spPr/>
    </dgm:pt>
    <dgm:pt modelId="{609FDE25-8C22-4685-8DFF-75658BA8EEC9}" type="pres">
      <dgm:prSet presAssocID="{AD9D75EF-F1D8-44E6-9791-09193EF13AB7}" presName="childText" presStyleLbl="conFgAcc1" presStyleIdx="1" presStyleCnt="4">
        <dgm:presLayoutVars>
          <dgm:bulletEnabled val="1"/>
        </dgm:presLayoutVars>
      </dgm:prSet>
      <dgm:spPr/>
    </dgm:pt>
    <dgm:pt modelId="{0513B5B1-DBC5-4FEC-A29B-E4BEE5821CBB}" type="pres">
      <dgm:prSet presAssocID="{AA73E2B3-98DF-4236-A3ED-5090EC626F3A}" presName="spaceBetweenRectangles" presStyleCnt="0"/>
      <dgm:spPr/>
    </dgm:pt>
    <dgm:pt modelId="{BCE48E75-7844-481F-A1AA-2551FAE45EFA}" type="pres">
      <dgm:prSet presAssocID="{B48849D8-6904-4A6C-886E-276A8C879A1D}" presName="parentLin" presStyleCnt="0"/>
      <dgm:spPr/>
    </dgm:pt>
    <dgm:pt modelId="{2F6680F7-D3AB-413A-B16F-161A7040A1AB}" type="pres">
      <dgm:prSet presAssocID="{B48849D8-6904-4A6C-886E-276A8C879A1D}" presName="parentLeftMargin" presStyleLbl="node1" presStyleIdx="1" presStyleCnt="4"/>
      <dgm:spPr/>
    </dgm:pt>
    <dgm:pt modelId="{CB61C724-E874-4B0E-B98B-AB715EDE4BC0}" type="pres">
      <dgm:prSet presAssocID="{B48849D8-6904-4A6C-886E-276A8C879A1D}" presName="parentText" presStyleLbl="node1" presStyleIdx="2" presStyleCnt="4" custScaleY="174577">
        <dgm:presLayoutVars>
          <dgm:chMax val="0"/>
          <dgm:bulletEnabled val="1"/>
        </dgm:presLayoutVars>
      </dgm:prSet>
      <dgm:spPr/>
    </dgm:pt>
    <dgm:pt modelId="{014697A4-2D59-45F8-BB4F-0A25E34373E7}" type="pres">
      <dgm:prSet presAssocID="{B48849D8-6904-4A6C-886E-276A8C879A1D}" presName="negativeSpace" presStyleCnt="0"/>
      <dgm:spPr/>
    </dgm:pt>
    <dgm:pt modelId="{C6444D0E-88C7-4E58-A18C-81886C4FA464}" type="pres">
      <dgm:prSet presAssocID="{B48849D8-6904-4A6C-886E-276A8C879A1D}" presName="childText" presStyleLbl="conFgAcc1" presStyleIdx="2" presStyleCnt="4">
        <dgm:presLayoutVars>
          <dgm:bulletEnabled val="1"/>
        </dgm:presLayoutVars>
      </dgm:prSet>
      <dgm:spPr/>
    </dgm:pt>
    <dgm:pt modelId="{AA86C875-0DD7-419B-B42B-6641136D3044}" type="pres">
      <dgm:prSet presAssocID="{C8C725E6-88D0-4B16-9514-34FB76DB5D10}" presName="spaceBetweenRectangles" presStyleCnt="0"/>
      <dgm:spPr/>
    </dgm:pt>
    <dgm:pt modelId="{B4FD32BF-0FCA-455A-9EAE-14A98E83BEA3}" type="pres">
      <dgm:prSet presAssocID="{B72FB8CA-459D-4FCE-9812-E513D273B9E7}" presName="parentLin" presStyleCnt="0"/>
      <dgm:spPr/>
    </dgm:pt>
    <dgm:pt modelId="{A5E4B4CB-A6FF-49E7-8876-47EDA73E81D4}" type="pres">
      <dgm:prSet presAssocID="{B72FB8CA-459D-4FCE-9812-E513D273B9E7}" presName="parentLeftMargin" presStyleLbl="node1" presStyleIdx="2" presStyleCnt="4"/>
      <dgm:spPr/>
    </dgm:pt>
    <dgm:pt modelId="{3B358221-05F4-487C-9BE5-79920AC9052E}" type="pres">
      <dgm:prSet presAssocID="{B72FB8CA-459D-4FCE-9812-E513D273B9E7}" presName="parentText" presStyleLbl="node1" presStyleIdx="3" presStyleCnt="4" custScaleY="174577">
        <dgm:presLayoutVars>
          <dgm:chMax val="0"/>
          <dgm:bulletEnabled val="1"/>
        </dgm:presLayoutVars>
      </dgm:prSet>
      <dgm:spPr/>
    </dgm:pt>
    <dgm:pt modelId="{B25C14D6-A8A8-452E-861C-77FC127C67E5}" type="pres">
      <dgm:prSet presAssocID="{B72FB8CA-459D-4FCE-9812-E513D273B9E7}" presName="negativeSpace" presStyleCnt="0"/>
      <dgm:spPr/>
    </dgm:pt>
    <dgm:pt modelId="{700C83EE-5FD7-427C-B8EE-BF6627636691}" type="pres">
      <dgm:prSet presAssocID="{B72FB8CA-459D-4FCE-9812-E513D273B9E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CB21E01-0C00-49B0-9CFA-0941D46404F2}" srcId="{14137B1F-9E8D-484F-AAAB-F902F5FB53F5}" destId="{312F941B-2411-4D58-9DDF-83B52C620482}" srcOrd="0" destOrd="0" parTransId="{764D174C-403F-4141-AF93-C539BB9D7B85}" sibTransId="{00C59D41-3FDB-49A5-8A0D-DBBFDFA63388}"/>
    <dgm:cxn modelId="{FCAFC70C-9A1D-4915-85F4-951AA3AE42D2}" type="presOf" srcId="{26D95BFD-7F91-4238-8444-10540B782B6E}" destId="{1CC33E71-12C2-48C5-93AE-39199FCF340A}" srcOrd="0" destOrd="0" presId="urn:microsoft.com/office/officeart/2005/8/layout/list1"/>
    <dgm:cxn modelId="{E3236127-DC98-4E7C-8030-71436294684F}" srcId="{14137B1F-9E8D-484F-AAAB-F902F5FB53F5}" destId="{B48849D8-6904-4A6C-886E-276A8C879A1D}" srcOrd="2" destOrd="0" parTransId="{28157B39-7525-4EAB-85E7-B43E0386339A}" sibTransId="{C8C725E6-88D0-4B16-9514-34FB76DB5D10}"/>
    <dgm:cxn modelId="{A42BD036-D3CE-4FBB-9154-B4C61FFCD3E9}" type="presOf" srcId="{EF3345AD-8C68-4927-A32B-77598A223B9E}" destId="{C6444D0E-88C7-4E58-A18C-81886C4FA464}" srcOrd="0" destOrd="0" presId="urn:microsoft.com/office/officeart/2005/8/layout/list1"/>
    <dgm:cxn modelId="{2D741937-E8FA-45F2-81FD-7BF7148BBF57}" srcId="{B72FB8CA-459D-4FCE-9812-E513D273B9E7}" destId="{6CDEFB59-E9B4-4C66-9372-2CAAF934B0FE}" srcOrd="0" destOrd="0" parTransId="{5A186F2E-EAB7-418D-A040-2002CEFFB6BC}" sibTransId="{8827B5C4-97D1-4998-988D-D2194AB02628}"/>
    <dgm:cxn modelId="{3FA3CA5D-1EED-4F3A-B831-D579D2CAC6B1}" type="presOf" srcId="{B72FB8CA-459D-4FCE-9812-E513D273B9E7}" destId="{3B358221-05F4-487C-9BE5-79920AC9052E}" srcOrd="1" destOrd="0" presId="urn:microsoft.com/office/officeart/2005/8/layout/list1"/>
    <dgm:cxn modelId="{5797ED5E-2312-4C9D-9DA4-BDC63485CF8F}" type="presOf" srcId="{B48849D8-6904-4A6C-886E-276A8C879A1D}" destId="{CB61C724-E874-4B0E-B98B-AB715EDE4BC0}" srcOrd="1" destOrd="0" presId="urn:microsoft.com/office/officeart/2005/8/layout/list1"/>
    <dgm:cxn modelId="{35B04A46-B2BE-48D4-9632-E99D3886B5B8}" type="presOf" srcId="{D0F5D563-54B1-45EE-B62D-027F548D218C}" destId="{609FDE25-8C22-4685-8DFF-75658BA8EEC9}" srcOrd="0" destOrd="0" presId="urn:microsoft.com/office/officeart/2005/8/layout/list1"/>
    <dgm:cxn modelId="{07C5B948-D235-4B3C-94DD-BEE32E239363}" type="presOf" srcId="{B48849D8-6904-4A6C-886E-276A8C879A1D}" destId="{2F6680F7-D3AB-413A-B16F-161A7040A1AB}" srcOrd="0" destOrd="0" presId="urn:microsoft.com/office/officeart/2005/8/layout/list1"/>
    <dgm:cxn modelId="{837FDE81-FA81-47D7-8B03-584B7EFC20D8}" type="presOf" srcId="{B72FB8CA-459D-4FCE-9812-E513D273B9E7}" destId="{A5E4B4CB-A6FF-49E7-8876-47EDA73E81D4}" srcOrd="0" destOrd="0" presId="urn:microsoft.com/office/officeart/2005/8/layout/list1"/>
    <dgm:cxn modelId="{9200F69A-A93F-4BF6-98DC-557CEBD80B85}" type="presOf" srcId="{6CDEFB59-E9B4-4C66-9372-2CAAF934B0FE}" destId="{700C83EE-5FD7-427C-B8EE-BF6627636691}" srcOrd="0" destOrd="0" presId="urn:microsoft.com/office/officeart/2005/8/layout/list1"/>
    <dgm:cxn modelId="{CBB56D9E-39F7-40C1-8201-1DB4197DE9CA}" srcId="{14137B1F-9E8D-484F-AAAB-F902F5FB53F5}" destId="{B72FB8CA-459D-4FCE-9812-E513D273B9E7}" srcOrd="3" destOrd="0" parTransId="{EFF832D1-EE79-4762-825D-FCB3CDD658B5}" sibTransId="{10A6BDDC-8514-40AB-A477-037918E9EDAA}"/>
    <dgm:cxn modelId="{A77E29B1-C85A-4362-AA6B-608EA58DDD8E}" srcId="{14137B1F-9E8D-484F-AAAB-F902F5FB53F5}" destId="{AD9D75EF-F1D8-44E6-9791-09193EF13AB7}" srcOrd="1" destOrd="0" parTransId="{3DCB7A80-04E2-4012-A3D1-979E47D4D759}" sibTransId="{AA73E2B3-98DF-4236-A3ED-5090EC626F3A}"/>
    <dgm:cxn modelId="{3CDDA9B2-6F69-4C5E-9529-72A297F5C8E8}" type="presOf" srcId="{FAA98EBD-E9DC-4914-80EF-D56DC2CE2867}" destId="{1CC33E71-12C2-48C5-93AE-39199FCF340A}" srcOrd="0" destOrd="1" presId="urn:microsoft.com/office/officeart/2005/8/layout/list1"/>
    <dgm:cxn modelId="{C4CC72B8-7E89-43EA-BB29-3A6ED454F1D6}" srcId="{B48849D8-6904-4A6C-886E-276A8C879A1D}" destId="{EF3345AD-8C68-4927-A32B-77598A223B9E}" srcOrd="0" destOrd="0" parTransId="{7520FD87-97A5-4A77-AE68-7B26F5F2B9FD}" sibTransId="{993C8573-165E-492D-BB5C-5D033184910F}"/>
    <dgm:cxn modelId="{1A8A62BA-46A3-437E-8064-64E35DE0494F}" type="presOf" srcId="{312F941B-2411-4D58-9DDF-83B52C620482}" destId="{115BCBF6-9D2C-4018-9873-97404C94A648}" srcOrd="1" destOrd="0" presId="urn:microsoft.com/office/officeart/2005/8/layout/list1"/>
    <dgm:cxn modelId="{6DE04ABE-7646-4F73-BE3B-E62B94E476DD}" type="presOf" srcId="{AD9D75EF-F1D8-44E6-9791-09193EF13AB7}" destId="{833EB5BE-A3B2-491F-9758-AD359C495C3A}" srcOrd="0" destOrd="0" presId="urn:microsoft.com/office/officeart/2005/8/layout/list1"/>
    <dgm:cxn modelId="{C17014D2-A495-4D42-B0E9-1600227CFAFB}" srcId="{AD9D75EF-F1D8-44E6-9791-09193EF13AB7}" destId="{D0F5D563-54B1-45EE-B62D-027F548D218C}" srcOrd="0" destOrd="0" parTransId="{E7D2633B-B466-4D7F-A42D-3F31C6D45DD2}" sibTransId="{00471FD5-A044-42F1-8988-F95381BB4F83}"/>
    <dgm:cxn modelId="{0B406FD3-CDAD-455E-8745-8902CE4AC78F}" type="presOf" srcId="{14137B1F-9E8D-484F-AAAB-F902F5FB53F5}" destId="{E459DB12-B493-4D7F-8C72-C569F0000491}" srcOrd="0" destOrd="0" presId="urn:microsoft.com/office/officeart/2005/8/layout/list1"/>
    <dgm:cxn modelId="{DC5659DB-A75B-4C07-9456-4439A71DBD10}" type="presOf" srcId="{AD9D75EF-F1D8-44E6-9791-09193EF13AB7}" destId="{C66C6622-0DA2-4B25-93F5-2B1CFAE373DD}" srcOrd="1" destOrd="0" presId="urn:microsoft.com/office/officeart/2005/8/layout/list1"/>
    <dgm:cxn modelId="{841406E3-CBBC-4CFC-B8ED-97161C7950A0}" srcId="{312F941B-2411-4D58-9DDF-83B52C620482}" destId="{FAA98EBD-E9DC-4914-80EF-D56DC2CE2867}" srcOrd="1" destOrd="0" parTransId="{D983CB67-93B2-48A1-802E-2A977ACF8F34}" sibTransId="{86D33649-7840-4C0E-B03B-8E6A3B3A036A}"/>
    <dgm:cxn modelId="{BC981EE7-7870-4410-9777-37EB5E5FDAFE}" type="presOf" srcId="{312F941B-2411-4D58-9DDF-83B52C620482}" destId="{28411F17-4D31-4B79-A8C9-EA850F30559B}" srcOrd="0" destOrd="0" presId="urn:microsoft.com/office/officeart/2005/8/layout/list1"/>
    <dgm:cxn modelId="{C68A84F4-408C-4489-A183-3C8A515F2DFB}" srcId="{312F941B-2411-4D58-9DDF-83B52C620482}" destId="{26D95BFD-7F91-4238-8444-10540B782B6E}" srcOrd="0" destOrd="0" parTransId="{ED9F295A-490D-4CF1-80E4-E72B5303B265}" sibTransId="{C4CB91E7-B7E0-4B27-B972-7FF98FF0A1F8}"/>
    <dgm:cxn modelId="{86294A2C-074B-4090-BEA8-DE60B270DB41}" type="presParOf" srcId="{E459DB12-B493-4D7F-8C72-C569F0000491}" destId="{815AB23E-8F33-4C01-BE94-C738DD8C4170}" srcOrd="0" destOrd="0" presId="urn:microsoft.com/office/officeart/2005/8/layout/list1"/>
    <dgm:cxn modelId="{A2EC00E7-25C9-4B5B-96CD-586F1E619CCC}" type="presParOf" srcId="{815AB23E-8F33-4C01-BE94-C738DD8C4170}" destId="{28411F17-4D31-4B79-A8C9-EA850F30559B}" srcOrd="0" destOrd="0" presId="urn:microsoft.com/office/officeart/2005/8/layout/list1"/>
    <dgm:cxn modelId="{BC86BE35-3497-447E-9778-BA3D6186E036}" type="presParOf" srcId="{815AB23E-8F33-4C01-BE94-C738DD8C4170}" destId="{115BCBF6-9D2C-4018-9873-97404C94A648}" srcOrd="1" destOrd="0" presId="urn:microsoft.com/office/officeart/2005/8/layout/list1"/>
    <dgm:cxn modelId="{4AE4C7B7-9243-453F-A88C-18D08CF3D6AF}" type="presParOf" srcId="{E459DB12-B493-4D7F-8C72-C569F0000491}" destId="{4687D4DD-03D6-464D-817E-076AC48A036A}" srcOrd="1" destOrd="0" presId="urn:microsoft.com/office/officeart/2005/8/layout/list1"/>
    <dgm:cxn modelId="{B5B34430-F200-48E9-A323-4E20579B29FD}" type="presParOf" srcId="{E459DB12-B493-4D7F-8C72-C569F0000491}" destId="{1CC33E71-12C2-48C5-93AE-39199FCF340A}" srcOrd="2" destOrd="0" presId="urn:microsoft.com/office/officeart/2005/8/layout/list1"/>
    <dgm:cxn modelId="{FE95337A-16CB-471D-AFCA-69DB53650BC8}" type="presParOf" srcId="{E459DB12-B493-4D7F-8C72-C569F0000491}" destId="{9D6A0186-6CF4-4ABF-8671-B2427A8AACF6}" srcOrd="3" destOrd="0" presId="urn:microsoft.com/office/officeart/2005/8/layout/list1"/>
    <dgm:cxn modelId="{45F035D5-555D-41B1-A586-E9E492E29A1A}" type="presParOf" srcId="{E459DB12-B493-4D7F-8C72-C569F0000491}" destId="{CB8D1E43-392C-4664-A125-5B2B5A84527C}" srcOrd="4" destOrd="0" presId="urn:microsoft.com/office/officeart/2005/8/layout/list1"/>
    <dgm:cxn modelId="{14A77542-779F-406E-82E9-A2A7C956D19B}" type="presParOf" srcId="{CB8D1E43-392C-4664-A125-5B2B5A84527C}" destId="{833EB5BE-A3B2-491F-9758-AD359C495C3A}" srcOrd="0" destOrd="0" presId="urn:microsoft.com/office/officeart/2005/8/layout/list1"/>
    <dgm:cxn modelId="{1DA075BF-BFDF-4A96-951A-858B3553A0DF}" type="presParOf" srcId="{CB8D1E43-392C-4664-A125-5B2B5A84527C}" destId="{C66C6622-0DA2-4B25-93F5-2B1CFAE373DD}" srcOrd="1" destOrd="0" presId="urn:microsoft.com/office/officeart/2005/8/layout/list1"/>
    <dgm:cxn modelId="{5488F052-5333-4669-AE37-8B05C5C4D649}" type="presParOf" srcId="{E459DB12-B493-4D7F-8C72-C569F0000491}" destId="{570AD661-06E5-4972-AAB7-D88D4AF7DC3E}" srcOrd="5" destOrd="0" presId="urn:microsoft.com/office/officeart/2005/8/layout/list1"/>
    <dgm:cxn modelId="{4087E6D2-320E-44A0-BB96-C782C264FE68}" type="presParOf" srcId="{E459DB12-B493-4D7F-8C72-C569F0000491}" destId="{609FDE25-8C22-4685-8DFF-75658BA8EEC9}" srcOrd="6" destOrd="0" presId="urn:microsoft.com/office/officeart/2005/8/layout/list1"/>
    <dgm:cxn modelId="{5C5238DC-BC66-45BC-AFF9-96277CE8BBF3}" type="presParOf" srcId="{E459DB12-B493-4D7F-8C72-C569F0000491}" destId="{0513B5B1-DBC5-4FEC-A29B-E4BEE5821CBB}" srcOrd="7" destOrd="0" presId="urn:microsoft.com/office/officeart/2005/8/layout/list1"/>
    <dgm:cxn modelId="{323855F8-AB6D-4C09-82C5-B6F83E82273F}" type="presParOf" srcId="{E459DB12-B493-4D7F-8C72-C569F0000491}" destId="{BCE48E75-7844-481F-A1AA-2551FAE45EFA}" srcOrd="8" destOrd="0" presId="urn:microsoft.com/office/officeart/2005/8/layout/list1"/>
    <dgm:cxn modelId="{567C7B94-6099-4A77-893D-67062B23FEB8}" type="presParOf" srcId="{BCE48E75-7844-481F-A1AA-2551FAE45EFA}" destId="{2F6680F7-D3AB-413A-B16F-161A7040A1AB}" srcOrd="0" destOrd="0" presId="urn:microsoft.com/office/officeart/2005/8/layout/list1"/>
    <dgm:cxn modelId="{2F13452A-E87F-4CF4-B0FB-050399443872}" type="presParOf" srcId="{BCE48E75-7844-481F-A1AA-2551FAE45EFA}" destId="{CB61C724-E874-4B0E-B98B-AB715EDE4BC0}" srcOrd="1" destOrd="0" presId="urn:microsoft.com/office/officeart/2005/8/layout/list1"/>
    <dgm:cxn modelId="{25E24D31-4593-48B4-AE54-D6CCCD984DFD}" type="presParOf" srcId="{E459DB12-B493-4D7F-8C72-C569F0000491}" destId="{014697A4-2D59-45F8-BB4F-0A25E34373E7}" srcOrd="9" destOrd="0" presId="urn:microsoft.com/office/officeart/2005/8/layout/list1"/>
    <dgm:cxn modelId="{D6B69365-8354-4E90-A551-DA45EDD6BDB7}" type="presParOf" srcId="{E459DB12-B493-4D7F-8C72-C569F0000491}" destId="{C6444D0E-88C7-4E58-A18C-81886C4FA464}" srcOrd="10" destOrd="0" presId="urn:microsoft.com/office/officeart/2005/8/layout/list1"/>
    <dgm:cxn modelId="{1D3812C7-DD71-4148-BF5C-0BF1D780DEE6}" type="presParOf" srcId="{E459DB12-B493-4D7F-8C72-C569F0000491}" destId="{AA86C875-0DD7-419B-B42B-6641136D3044}" srcOrd="11" destOrd="0" presId="urn:microsoft.com/office/officeart/2005/8/layout/list1"/>
    <dgm:cxn modelId="{B3600DF0-1C2C-457D-A92B-0EAE4F570459}" type="presParOf" srcId="{E459DB12-B493-4D7F-8C72-C569F0000491}" destId="{B4FD32BF-0FCA-455A-9EAE-14A98E83BEA3}" srcOrd="12" destOrd="0" presId="urn:microsoft.com/office/officeart/2005/8/layout/list1"/>
    <dgm:cxn modelId="{0078897A-27E6-409B-A736-8944258A5F70}" type="presParOf" srcId="{B4FD32BF-0FCA-455A-9EAE-14A98E83BEA3}" destId="{A5E4B4CB-A6FF-49E7-8876-47EDA73E81D4}" srcOrd="0" destOrd="0" presId="urn:microsoft.com/office/officeart/2005/8/layout/list1"/>
    <dgm:cxn modelId="{557D89CF-3AD1-4263-A6AA-B8A52E83E51A}" type="presParOf" srcId="{B4FD32BF-0FCA-455A-9EAE-14A98E83BEA3}" destId="{3B358221-05F4-487C-9BE5-79920AC9052E}" srcOrd="1" destOrd="0" presId="urn:microsoft.com/office/officeart/2005/8/layout/list1"/>
    <dgm:cxn modelId="{22E833D4-E6A7-4FC2-82B9-E8A8960FF9DF}" type="presParOf" srcId="{E459DB12-B493-4D7F-8C72-C569F0000491}" destId="{B25C14D6-A8A8-452E-861C-77FC127C67E5}" srcOrd="13" destOrd="0" presId="urn:microsoft.com/office/officeart/2005/8/layout/list1"/>
    <dgm:cxn modelId="{BC23D78B-B5B7-4925-A2B2-12D49E56D344}" type="presParOf" srcId="{E459DB12-B493-4D7F-8C72-C569F0000491}" destId="{700C83EE-5FD7-427C-B8EE-BF66276366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F32D7-C901-49B4-9A3A-8A26A978F4B3}">
      <dsp:nvSpPr>
        <dsp:cNvPr id="0" name=""/>
        <dsp:cNvSpPr/>
      </dsp:nvSpPr>
      <dsp:spPr>
        <a:xfrm>
          <a:off x="975829" y="557316"/>
          <a:ext cx="1458957" cy="14589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3FCA6-5658-49C8-9467-7C7083C44CC3}">
      <dsp:nvSpPr>
        <dsp:cNvPr id="0" name=""/>
        <dsp:cNvSpPr/>
      </dsp:nvSpPr>
      <dsp:spPr>
        <a:xfrm>
          <a:off x="84244" y="2400986"/>
          <a:ext cx="324212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When</a:t>
          </a:r>
          <a:r>
            <a:rPr lang="en-US" sz="2300" kern="1200"/>
            <a:t> did the overlap happen? (Timing)</a:t>
          </a:r>
        </a:p>
      </dsp:txBody>
      <dsp:txXfrm>
        <a:off x="84244" y="2400986"/>
        <a:ext cx="3242127" cy="720000"/>
      </dsp:txXfrm>
    </dsp:sp>
    <dsp:sp modelId="{A0343B5D-1CE2-4097-BE0E-EB5BDBA0C76C}">
      <dsp:nvSpPr>
        <dsp:cNvPr id="0" name=""/>
        <dsp:cNvSpPr/>
      </dsp:nvSpPr>
      <dsp:spPr>
        <a:xfrm>
          <a:off x="4785328" y="557316"/>
          <a:ext cx="1458957" cy="14589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F03C9-94BC-47E4-85C4-E368BCA76AC4}">
      <dsp:nvSpPr>
        <dsp:cNvPr id="0" name=""/>
        <dsp:cNvSpPr/>
      </dsp:nvSpPr>
      <dsp:spPr>
        <a:xfrm>
          <a:off x="3893743" y="2400986"/>
          <a:ext cx="324212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Does the new speaker try to </a:t>
          </a:r>
          <a:r>
            <a:rPr lang="en-US" sz="2300" b="1" kern="1200" dirty="0"/>
            <a:t>take the floor</a:t>
          </a:r>
          <a:r>
            <a:rPr lang="en-US" sz="2300" kern="1200" dirty="0"/>
            <a:t>? (Floor)</a:t>
          </a:r>
        </a:p>
      </dsp:txBody>
      <dsp:txXfrm>
        <a:off x="3893743" y="2400986"/>
        <a:ext cx="3242127" cy="720000"/>
      </dsp:txXfrm>
    </dsp:sp>
    <dsp:sp modelId="{9CD47963-09BD-440F-A855-4E0D05A669B4}">
      <dsp:nvSpPr>
        <dsp:cNvPr id="0" name=""/>
        <dsp:cNvSpPr/>
      </dsp:nvSpPr>
      <dsp:spPr>
        <a:xfrm>
          <a:off x="8594828" y="557316"/>
          <a:ext cx="1458957" cy="14589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869C6E-04DF-47A9-9046-F8D4CC61DFA6}">
      <dsp:nvSpPr>
        <dsp:cNvPr id="0" name=""/>
        <dsp:cNvSpPr/>
      </dsp:nvSpPr>
      <dsp:spPr>
        <a:xfrm>
          <a:off x="7703243" y="2400986"/>
          <a:ext cx="324212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What is the new speaker’s </a:t>
          </a:r>
          <a:r>
            <a:rPr lang="en-US" sz="2300" b="1" kern="1200"/>
            <a:t>intention</a:t>
          </a:r>
          <a:r>
            <a:rPr lang="en-US" sz="2300" kern="1200"/>
            <a:t>? (Action)</a:t>
          </a:r>
        </a:p>
      </dsp:txBody>
      <dsp:txXfrm>
        <a:off x="7703243" y="2400986"/>
        <a:ext cx="3242127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33E71-12C2-48C5-93AE-39199FCF340A}">
      <dsp:nvSpPr>
        <dsp:cNvPr id="0" name=""/>
        <dsp:cNvSpPr/>
      </dsp:nvSpPr>
      <dsp:spPr>
        <a:xfrm>
          <a:off x="0" y="430103"/>
          <a:ext cx="9093707" cy="1669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773" tIns="208280" rIns="70577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400" kern="1200" dirty="0"/>
            <a:t>Number of syllables from TRP (traditionally: &gt;2 syllables = interruption)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400" kern="1200" dirty="0"/>
            <a:t>Did the overlap take place before or after the nuclear accent of the last IU?</a:t>
          </a:r>
        </a:p>
      </dsp:txBody>
      <dsp:txXfrm>
        <a:off x="0" y="430103"/>
        <a:ext cx="9093707" cy="1669500"/>
      </dsp:txXfrm>
    </dsp:sp>
    <dsp:sp modelId="{115BCBF6-9D2C-4018-9873-97404C94A648}">
      <dsp:nvSpPr>
        <dsp:cNvPr id="0" name=""/>
        <dsp:cNvSpPr/>
      </dsp:nvSpPr>
      <dsp:spPr>
        <a:xfrm>
          <a:off x="454685" y="62351"/>
          <a:ext cx="6365594" cy="51535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604" tIns="0" rIns="24060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kern="1200" dirty="0"/>
            <a:t>‘Depth’ of overlap</a:t>
          </a:r>
        </a:p>
      </dsp:txBody>
      <dsp:txXfrm>
        <a:off x="479842" y="87508"/>
        <a:ext cx="6315280" cy="465037"/>
      </dsp:txXfrm>
    </dsp:sp>
    <dsp:sp modelId="{609FDE25-8C22-4685-8DFF-75658BA8EEC9}">
      <dsp:nvSpPr>
        <dsp:cNvPr id="0" name=""/>
        <dsp:cNvSpPr/>
      </dsp:nvSpPr>
      <dsp:spPr>
        <a:xfrm>
          <a:off x="0" y="2521354"/>
          <a:ext cx="9093707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773" tIns="208280" rIns="70577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400" kern="1200"/>
            <a:t>Backchannel/Minimal response, 1 clause, &gt;1 clause …</a:t>
          </a:r>
        </a:p>
      </dsp:txBody>
      <dsp:txXfrm>
        <a:off x="0" y="2521354"/>
        <a:ext cx="9093707" cy="708750"/>
      </dsp:txXfrm>
    </dsp:sp>
    <dsp:sp modelId="{C66C6622-0DA2-4B25-93F5-2B1CFAE373DD}">
      <dsp:nvSpPr>
        <dsp:cNvPr id="0" name=""/>
        <dsp:cNvSpPr/>
      </dsp:nvSpPr>
      <dsp:spPr>
        <a:xfrm>
          <a:off x="454685" y="2153603"/>
          <a:ext cx="6365594" cy="51535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604" tIns="0" rIns="24060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kern="1200"/>
            <a:t>Size</a:t>
          </a:r>
        </a:p>
      </dsp:txBody>
      <dsp:txXfrm>
        <a:off x="479842" y="2178760"/>
        <a:ext cx="6315280" cy="465037"/>
      </dsp:txXfrm>
    </dsp:sp>
    <dsp:sp modelId="{C6444D0E-88C7-4E58-A18C-81886C4FA464}">
      <dsp:nvSpPr>
        <dsp:cNvPr id="0" name=""/>
        <dsp:cNvSpPr/>
      </dsp:nvSpPr>
      <dsp:spPr>
        <a:xfrm>
          <a:off x="0" y="3651855"/>
          <a:ext cx="9093707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773" tIns="208280" rIns="70577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400" kern="1200"/>
            <a:t>Agreement/Disagreement, Same topic vs Switch topic …</a:t>
          </a:r>
        </a:p>
      </dsp:txBody>
      <dsp:txXfrm>
        <a:off x="0" y="3651855"/>
        <a:ext cx="9093707" cy="708750"/>
      </dsp:txXfrm>
    </dsp:sp>
    <dsp:sp modelId="{CB61C724-E874-4B0E-B98B-AB715EDE4BC0}">
      <dsp:nvSpPr>
        <dsp:cNvPr id="0" name=""/>
        <dsp:cNvSpPr/>
      </dsp:nvSpPr>
      <dsp:spPr>
        <a:xfrm>
          <a:off x="454685" y="3284104"/>
          <a:ext cx="6365594" cy="51535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604" tIns="0" rIns="24060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kern="1200"/>
            <a:t>Stance</a:t>
          </a:r>
        </a:p>
      </dsp:txBody>
      <dsp:txXfrm>
        <a:off x="479842" y="3309261"/>
        <a:ext cx="6315280" cy="465037"/>
      </dsp:txXfrm>
    </dsp:sp>
    <dsp:sp modelId="{700C83EE-5FD7-427C-B8EE-BF6627636691}">
      <dsp:nvSpPr>
        <dsp:cNvPr id="0" name=""/>
        <dsp:cNvSpPr/>
      </dsp:nvSpPr>
      <dsp:spPr>
        <a:xfrm>
          <a:off x="0" y="4782357"/>
          <a:ext cx="9093707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773" tIns="208280" rIns="70577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400" kern="1200"/>
            <a:t>Co-construction, increment, </a:t>
          </a:r>
          <a:r>
            <a:rPr lang="en-US" sz="2400" b="1" kern="1200"/>
            <a:t>resonance</a:t>
          </a:r>
          <a:r>
            <a:rPr lang="en-US" sz="2400" kern="1200"/>
            <a:t>, no relationship </a:t>
          </a:r>
        </a:p>
      </dsp:txBody>
      <dsp:txXfrm>
        <a:off x="0" y="4782357"/>
        <a:ext cx="9093707" cy="708750"/>
      </dsp:txXfrm>
    </dsp:sp>
    <dsp:sp modelId="{3B358221-05F4-487C-9BE5-79920AC9052E}">
      <dsp:nvSpPr>
        <dsp:cNvPr id="0" name=""/>
        <dsp:cNvSpPr/>
      </dsp:nvSpPr>
      <dsp:spPr>
        <a:xfrm>
          <a:off x="454685" y="4414605"/>
          <a:ext cx="6365594" cy="51535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604" tIns="0" rIns="24060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Grammatical relationship with prev. turn</a:t>
          </a:r>
        </a:p>
      </dsp:txBody>
      <dsp:txXfrm>
        <a:off x="479842" y="4439762"/>
        <a:ext cx="6315280" cy="465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#8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CD47BD-7E0C-4061-B6F0-EAC64697D0E2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2023/7/2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445112E-B469-48CF-8288-A6CA2AC35EB6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6B3AB32-59DF-41F1-9618-EDFBF504962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5B76177-7E17-4C08-BCAF-6370CE4DD5DB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22419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ED22-AFD6-4CE6-8446-05BEBB698395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33290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C212FE2-34A0-4075-8D17-1A6F68CE7D5F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26576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470AF-490B-4FD8-B1E1-E62D36C5A7AB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69607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C63D-E5CD-46CB-9F15-2A6585A6CE9B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92699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CC7C31-A1C7-41D6-A501-3CB2206CB7B3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00277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1D2A5-C908-4309-8A4C-B2FF6E6D8241}" type="datetime1">
              <a:rPr lang="zh-TW" altLang="en-US" smtClean="0"/>
              <a:t>2023/7/2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26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55639923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0CC4-AD83-4E93-96C0-B6601C3C0372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426710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A8D8-241E-4B2D-8F87-51FA906B048F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4649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8288567-20A3-4258-9380-C30A165160E8}" type="datetime1">
              <a:rPr lang="zh-TW" altLang="en-US" noProof="0" smtClean="0"/>
              <a:t>2023/7/2</a:t>
            </a:fld>
            <a:endParaRPr lang="zh-TW" alt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29650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528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 anchor="b">
            <a:normAutofit/>
          </a:bodyPr>
          <a:lstStyle/>
          <a:p>
            <a:pPr rtl="0"/>
            <a:r>
              <a:rPr lang="en-US" altLang="zh-TW" dirty="0"/>
              <a:t>LING 194 Week 2 Class 1: Turn-taking and interruptions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 anchor="ctr">
            <a:normAutofit fontScale="92500" lnSpcReduction="20000"/>
          </a:bodyPr>
          <a:lstStyle/>
          <a:p>
            <a:pPr rtl="0"/>
            <a:r>
              <a:rPr lang="en-US" altLang="zh-TW" dirty="0"/>
              <a:t>Ryan Ka Yau Lai</a:t>
            </a:r>
          </a:p>
          <a:p>
            <a:pPr rtl="0"/>
            <a:r>
              <a:rPr lang="en-US" altLang="zh-TW" dirty="0"/>
              <a:t>University of California, Santa Barbara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74D834-5B0C-C3E1-8C70-A9395EE1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Any questions about the preparation video, the reading or the quiz?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E63F9F3-681B-117E-0993-F94A485B9B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HK" dirty="0"/>
              <a:t>Ask away …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774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B3AD688-68B0-8570-CB0F-3ED3F310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Turn-taking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C572D83-FDB0-1C27-C20B-CF8E0DD51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7"/>
            <a:ext cx="6295858" cy="32297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 sz="2400" dirty="0">
                <a:solidFill>
                  <a:schemeClr val="tx1"/>
                </a:solidFill>
              </a:rPr>
              <a:t>When we are talking, we </a:t>
            </a:r>
            <a:r>
              <a:rPr lang="en-US" altLang="zh-HK" sz="2400" b="1" dirty="0">
                <a:solidFill>
                  <a:schemeClr val="tx1"/>
                </a:solidFill>
              </a:rPr>
              <a:t>take turns </a:t>
            </a:r>
            <a:r>
              <a:rPr lang="en-US" altLang="zh-HK" sz="2400" dirty="0">
                <a:solidFill>
                  <a:schemeClr val="tx1"/>
                </a:solidFill>
              </a:rPr>
              <a:t>to talk</a:t>
            </a:r>
          </a:p>
          <a:p>
            <a:r>
              <a:rPr lang="en-US" altLang="zh-HK" sz="2400" dirty="0">
                <a:solidFill>
                  <a:schemeClr val="tx1"/>
                </a:solidFill>
              </a:rPr>
              <a:t>Usually, </a:t>
            </a:r>
            <a:r>
              <a:rPr lang="en-US" altLang="zh-HK" sz="2400" b="1" dirty="0">
                <a:solidFill>
                  <a:schemeClr val="tx1"/>
                </a:solidFill>
              </a:rPr>
              <a:t>one person </a:t>
            </a:r>
            <a:r>
              <a:rPr lang="en-US" altLang="zh-HK" sz="2400" dirty="0">
                <a:solidFill>
                  <a:schemeClr val="tx1"/>
                </a:solidFill>
              </a:rPr>
              <a:t>is talking - having the conversational </a:t>
            </a:r>
            <a:r>
              <a:rPr lang="en-US" altLang="zh-HK" sz="2400" b="1" dirty="0">
                <a:solidFill>
                  <a:schemeClr val="tx1"/>
                </a:solidFill>
              </a:rPr>
              <a:t>floor</a:t>
            </a:r>
            <a:r>
              <a:rPr lang="en-US" altLang="zh-HK" sz="2400" dirty="0">
                <a:solidFill>
                  <a:schemeClr val="tx1"/>
                </a:solidFill>
              </a:rPr>
              <a:t> - at a given time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altLang="zh-HK" sz="2400" dirty="0">
                <a:solidFill>
                  <a:schemeClr val="tx1"/>
                </a:solidFill>
              </a:rPr>
              <a:t>We avoid talking simultaneously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altLang="zh-HK" sz="2400" dirty="0">
                <a:solidFill>
                  <a:schemeClr val="tx1"/>
                </a:solidFill>
              </a:rPr>
              <a:t>We avoid awkward silences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en-US" altLang="zh-HK" sz="2400" dirty="0">
                <a:solidFill>
                  <a:schemeClr val="tx1"/>
                </a:solidFill>
              </a:rPr>
              <a:t>However, there are exceptions to this …</a:t>
            </a:r>
          </a:p>
          <a:p>
            <a:endParaRPr lang="en-US" altLang="zh-H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11 GOLDEN RULES FOR COMMUNICATING WHEN STUCK IN ARGUMENT MODE — Courses,  Workshops, Talks, Camps, Shows | Adam Khoo Youth Training">
            <a:extLst>
              <a:ext uri="{FF2B5EF4-FFF2-40B4-BE49-F238E27FC236}">
                <a16:creationId xmlns:a16="http://schemas.microsoft.com/office/drawing/2014/main" id="{E4756D4C-8E1D-7654-6974-048B3277B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35" y="2490376"/>
            <a:ext cx="4306272" cy="322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97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B526CBF-0AA4-49A9-B305-EE0AF3AF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rson with idea concept">
            <a:extLst>
              <a:ext uri="{FF2B5EF4-FFF2-40B4-BE49-F238E27FC236}">
                <a16:creationId xmlns:a16="http://schemas.microsoft.com/office/drawing/2014/main" id="{7971BEB3-FCF1-6890-DE28-1D94A8C00E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15" b="128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C8B5139-02E6-4DEA-9CCE-962CAF0AF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0470BC0-AB0D-4A03-B4F1-5DDA9A31C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4A08B2-EC2C-4641-81BE-FE8B068BE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7618C8B1-F789-4F66-5911-E52B6B017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01" y="1461950"/>
            <a:ext cx="3412067" cy="1761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3300" dirty="0">
                <a:solidFill>
                  <a:srgbClr val="FFFFFF"/>
                </a:solidFill>
              </a:rPr>
              <a:t>What does ‘interruption’ mean to you?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8FD3231-A105-A65E-0D5D-4580F1DD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101" y="865370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zh-HK" sz="1600" dirty="0">
                <a:solidFill>
                  <a:srgbClr val="EBEBEB"/>
                </a:solidFill>
              </a:rPr>
              <a:t>Think about …</a:t>
            </a:r>
          </a:p>
        </p:txBody>
      </p:sp>
    </p:spTree>
    <p:extLst>
      <p:ext uri="{BB962C8B-B14F-4D97-AF65-F5344CB8AC3E}">
        <p14:creationId xmlns:p14="http://schemas.microsoft.com/office/powerpoint/2010/main" val="3894980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7A1FBD-04E3-6923-96C9-2A5FFCEC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Possible conceptions of interruption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22AA9B-6092-CD81-A0E4-AE66A543A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2524854"/>
          </a:xfrm>
        </p:spPr>
        <p:txBody>
          <a:bodyPr/>
          <a:lstStyle/>
          <a:p>
            <a:r>
              <a:rPr lang="en-US" altLang="zh-HK" sz="2400" dirty="0"/>
              <a:t>When two people are speaking at the same time (</a:t>
            </a:r>
            <a:r>
              <a:rPr lang="en-US" altLang="zh-HK" sz="2400" b="1" dirty="0"/>
              <a:t>simultaneous talk</a:t>
            </a:r>
            <a:r>
              <a:rPr lang="en-US" altLang="zh-HK" sz="2400" dirty="0"/>
              <a:t>)</a:t>
            </a:r>
          </a:p>
          <a:p>
            <a:r>
              <a:rPr lang="en-US" altLang="zh-HK" sz="2400" dirty="0"/>
              <a:t>When one person starts speaking before the previous person has finished saying what they want to say (Tao:  ‘folk’ definition of interruption)</a:t>
            </a:r>
          </a:p>
          <a:p>
            <a:r>
              <a:rPr lang="en-US" altLang="zh-HK" sz="2400" dirty="0"/>
              <a:t>When we try to take the </a:t>
            </a:r>
            <a:r>
              <a:rPr lang="en-US" altLang="zh-HK" sz="2400" b="1" dirty="0"/>
              <a:t>floor</a:t>
            </a:r>
            <a:r>
              <a:rPr lang="en-US" altLang="zh-HK" sz="2400" dirty="0"/>
              <a:t> / the </a:t>
            </a:r>
            <a:r>
              <a:rPr lang="en-US" altLang="zh-HK" sz="2400" b="1" dirty="0"/>
              <a:t>right to speak </a:t>
            </a:r>
            <a:r>
              <a:rPr lang="en-US" altLang="zh-HK" sz="2400" dirty="0"/>
              <a:t>from the other person, when they haven’t given it up</a:t>
            </a:r>
          </a:p>
        </p:txBody>
      </p:sp>
    </p:spTree>
    <p:extLst>
      <p:ext uri="{BB962C8B-B14F-4D97-AF65-F5344CB8AC3E}">
        <p14:creationId xmlns:p14="http://schemas.microsoft.com/office/powerpoint/2010/main" val="52247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C5323E-EAAF-B157-8468-B0A979198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Some things to consider when defining interruption …</a:t>
            </a:r>
            <a:endParaRPr lang="zh-HK" altLang="en-US" dirty="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5ACFBAC0-32AA-C74B-7CCE-D27406B68C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1923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88FE2C-1424-8F92-3448-0E219135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Is this an interruption?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4B2B03-9708-960F-35A0-E1294CFF5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381458" cy="3678303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Mary (line 41) talks at the same time as Alice (line 42)</a:t>
            </a:r>
          </a:p>
          <a:p>
            <a:r>
              <a:rPr lang="en-US" altLang="zh-HK" sz="2400" dirty="0"/>
              <a:t>Is this interruption?</a:t>
            </a:r>
            <a:endParaRPr lang="zh-HK" altLang="en-US" sz="24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E4DF9DA-44EC-F485-B8D0-62ABECA7D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032" y="2462044"/>
            <a:ext cx="50577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92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B1B0339-23C7-0DA0-2A3B-3EC1A229E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34" y="702156"/>
            <a:ext cx="7157865" cy="1013800"/>
          </a:xfrm>
        </p:spPr>
        <p:txBody>
          <a:bodyPr>
            <a:normAutofit/>
          </a:bodyPr>
          <a:lstStyle/>
          <a:p>
            <a:r>
              <a:rPr lang="en-US" altLang="zh-HK">
                <a:solidFill>
                  <a:schemeClr val="accent1"/>
                </a:solidFill>
              </a:rPr>
              <a:t>How humans take turns to speak</a:t>
            </a:r>
            <a:endParaRPr lang="zh-HK" altLang="en-US">
              <a:solidFill>
                <a:schemeClr val="accent1"/>
              </a:solidFill>
            </a:endParaRPr>
          </a:p>
        </p:txBody>
      </p:sp>
      <p:pic>
        <p:nvPicPr>
          <p:cNvPr id="5" name="Picture 4" descr="Alarm clocks with mouths">
            <a:extLst>
              <a:ext uri="{FF2B5EF4-FFF2-40B4-BE49-F238E27FC236}">
                <a16:creationId xmlns:a16="http://schemas.microsoft.com/office/drawing/2014/main" id="{43FCA05E-FCF0-94B3-635E-679AB8926F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18" r="28366" b="-2"/>
          <a:stretch/>
        </p:blipFill>
        <p:spPr>
          <a:xfrm>
            <a:off x="20" y="10"/>
            <a:ext cx="4131713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9934" y="457200"/>
            <a:ext cx="7223760" cy="91440"/>
          </a:xfrm>
          <a:prstGeom prst="rect">
            <a:avLst/>
          </a:prstGeom>
          <a:solidFill>
            <a:srgbClr val="CAA770"/>
          </a:solidFill>
          <a:ln>
            <a:solidFill>
              <a:srgbClr val="CAA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7A756DE-3236-656D-6840-B127B5F2B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34" y="2007476"/>
            <a:ext cx="7157866" cy="4550979"/>
          </a:xfrm>
        </p:spPr>
        <p:txBody>
          <a:bodyPr>
            <a:normAutofit/>
          </a:bodyPr>
          <a:lstStyle/>
          <a:p>
            <a:pPr>
              <a:buClr>
                <a:srgbClr val="CAA770"/>
              </a:buClr>
            </a:pPr>
            <a:r>
              <a:rPr lang="en-US" altLang="zh-HK" sz="2800" dirty="0"/>
              <a:t>Whenever we speak, we need to determine when is </a:t>
            </a:r>
            <a:r>
              <a:rPr lang="en-US" altLang="zh-HK" sz="2800" b="1" dirty="0"/>
              <a:t>the right time to chime in</a:t>
            </a:r>
            <a:endParaRPr lang="en-US" altLang="zh-HK" sz="2800" dirty="0"/>
          </a:p>
          <a:p>
            <a:pPr>
              <a:buClr>
                <a:srgbClr val="CAA770"/>
              </a:buClr>
            </a:pPr>
            <a:r>
              <a:rPr lang="en-US" altLang="zh-HK" sz="2800" dirty="0"/>
              <a:t>We constantly monitor the other person’s language</a:t>
            </a:r>
          </a:p>
          <a:p>
            <a:pPr>
              <a:buClr>
                <a:srgbClr val="CAA770"/>
              </a:buClr>
            </a:pPr>
            <a:r>
              <a:rPr lang="en-US" altLang="zh-HK" sz="2800" dirty="0"/>
              <a:t>And we try to jump in </a:t>
            </a:r>
            <a:r>
              <a:rPr lang="en-US" altLang="zh-HK" sz="2800" b="1" dirty="0"/>
              <a:t>right at</a:t>
            </a:r>
            <a:r>
              <a:rPr lang="en-US" altLang="zh-HK" sz="2800" dirty="0"/>
              <a:t> the moment that their turn is finished (‘no gaps, no overlaps’)</a:t>
            </a:r>
          </a:p>
          <a:p>
            <a:pPr>
              <a:buClr>
                <a:srgbClr val="CAA770"/>
              </a:buClr>
            </a:pPr>
            <a:r>
              <a:rPr lang="en-US" altLang="zh-HK" sz="2800" dirty="0"/>
              <a:t>To do this, we try to start speaking at </a:t>
            </a:r>
            <a:r>
              <a:rPr lang="en-US" altLang="zh-HK" sz="2800" b="1" dirty="0"/>
              <a:t>transition-relevance places </a:t>
            </a:r>
            <a:r>
              <a:rPr lang="en-US" altLang="zh-HK" sz="2800" dirty="0"/>
              <a:t>(TRPs)</a:t>
            </a:r>
          </a:p>
        </p:txBody>
      </p:sp>
    </p:spTree>
    <p:extLst>
      <p:ext uri="{BB962C8B-B14F-4D97-AF65-F5344CB8AC3E}">
        <p14:creationId xmlns:p14="http://schemas.microsoft.com/office/powerpoint/2010/main" val="17288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65698A-9010-5629-02EA-4BC7B228D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Transition-relevance place (TRP)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6DD90B3-00EC-E482-F768-892446ABC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9855579" cy="1013801"/>
          </a:xfrm>
        </p:spPr>
        <p:txBody>
          <a:bodyPr>
            <a:normAutofit fontScale="92500" lnSpcReduction="10000"/>
          </a:bodyPr>
          <a:lstStyle/>
          <a:p>
            <a:r>
              <a:rPr lang="en-US" altLang="zh-HK" sz="2800" dirty="0"/>
              <a:t>A point in the conversation where someone’s turn </a:t>
            </a:r>
            <a:r>
              <a:rPr lang="en-US" altLang="zh-HK" sz="2800" b="1" dirty="0"/>
              <a:t>may</a:t>
            </a:r>
            <a:r>
              <a:rPr lang="en-US" altLang="zh-HK" sz="2800" dirty="0"/>
              <a:t> end</a:t>
            </a:r>
          </a:p>
          <a:p>
            <a:r>
              <a:rPr lang="en-US" altLang="zh-HK" sz="2800" dirty="0"/>
              <a:t>We try to time our contributions so they start right after TRPs! </a:t>
            </a:r>
            <a:endParaRPr lang="zh-HK" altLang="en-US" sz="2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DBE9A77-B3D3-BC17-BBBE-DF9D7FF3B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3429000"/>
            <a:ext cx="10580618" cy="2290018"/>
          </a:xfrm>
          <a:prstGeom prst="rect">
            <a:avLst/>
          </a:pr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id="{A5E525B7-68CE-F3E3-85E2-2DC0437B7CEC}"/>
              </a:ext>
            </a:extLst>
          </p:cNvPr>
          <p:cNvSpPr/>
          <p:nvPr/>
        </p:nvSpPr>
        <p:spPr>
          <a:xfrm>
            <a:off x="6434959" y="3951889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C2947E7B-95F2-6720-F9DB-80837239E56A}"/>
              </a:ext>
            </a:extLst>
          </p:cNvPr>
          <p:cNvSpPr/>
          <p:nvPr/>
        </p:nvSpPr>
        <p:spPr>
          <a:xfrm>
            <a:off x="8978134" y="3951889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DEA4E127-0E45-AB1D-7547-FCCFA8E9321E}"/>
              </a:ext>
            </a:extLst>
          </p:cNvPr>
          <p:cNvSpPr/>
          <p:nvPr/>
        </p:nvSpPr>
        <p:spPr>
          <a:xfrm>
            <a:off x="10683109" y="3951889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1CEC9197-5868-F1FE-E1F8-9E92E49F35BF}"/>
              </a:ext>
            </a:extLst>
          </p:cNvPr>
          <p:cNvSpPr/>
          <p:nvPr/>
        </p:nvSpPr>
        <p:spPr>
          <a:xfrm>
            <a:off x="5374869" y="4990114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5516EDE1-3A48-B1BE-B7F6-432406A20CEB}"/>
              </a:ext>
            </a:extLst>
          </p:cNvPr>
          <p:cNvSpPr/>
          <p:nvPr/>
        </p:nvSpPr>
        <p:spPr>
          <a:xfrm>
            <a:off x="5374869" y="5603404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14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13E6C9-7160-8B6A-032B-81C85E27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Transition-space overlap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4EB72F-01DF-3E15-6158-D0361E96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076450"/>
            <a:ext cx="4953201" cy="459104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The overlap we just saw is called </a:t>
            </a:r>
            <a:r>
              <a:rPr lang="en-US" altLang="zh-HK" sz="2800" b="1" dirty="0"/>
              <a:t>transition-space</a:t>
            </a:r>
            <a:r>
              <a:rPr lang="en-US" altLang="zh-HK" sz="2800" dirty="0"/>
              <a:t> </a:t>
            </a:r>
            <a:r>
              <a:rPr lang="en-US" altLang="zh-HK" sz="2800" b="1" dirty="0"/>
              <a:t>overlap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Because it happened around the same time as a </a:t>
            </a:r>
            <a:r>
              <a:rPr lang="en-US" altLang="zh-HK" sz="2800" b="1" dirty="0"/>
              <a:t>TRP</a:t>
            </a:r>
            <a:r>
              <a:rPr lang="en-US" altLang="zh-HK" sz="2800" dirty="0"/>
              <a:t> where a new turn could potentially start</a:t>
            </a:r>
          </a:p>
          <a:p>
            <a:pPr marL="2475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Definitions of interruption typically </a:t>
            </a:r>
            <a:r>
              <a:rPr lang="en-US" altLang="zh-HK" sz="2800" b="1" dirty="0"/>
              <a:t>exclude</a:t>
            </a:r>
            <a:r>
              <a:rPr lang="en-US" altLang="zh-HK" sz="2800" dirty="0"/>
              <a:t> transition-space overlap, because people are still ‘following the rules’ of good turn-taking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6243575-6DDE-441E-5B41-96F722A0F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2" y="2666520"/>
            <a:ext cx="5057775" cy="3429000"/>
          </a:xfrm>
          <a:prstGeom prst="rect">
            <a:avLst/>
          </a:pr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id="{25520CB4-9489-3B36-7F54-FAB83BD061F1}"/>
              </a:ext>
            </a:extLst>
          </p:cNvPr>
          <p:cNvSpPr/>
          <p:nvPr/>
        </p:nvSpPr>
        <p:spPr>
          <a:xfrm>
            <a:off x="9295228" y="3592238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9141C2B9-4E2A-0CB5-31E7-CDBFCE8CB34E}"/>
              </a:ext>
            </a:extLst>
          </p:cNvPr>
          <p:cNvSpPr/>
          <p:nvPr/>
        </p:nvSpPr>
        <p:spPr>
          <a:xfrm>
            <a:off x="9757683" y="4265406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B9760D87-403C-F399-CA27-E12F2EAF0D5A}"/>
              </a:ext>
            </a:extLst>
          </p:cNvPr>
          <p:cNvSpPr/>
          <p:nvPr/>
        </p:nvSpPr>
        <p:spPr>
          <a:xfrm>
            <a:off x="11061763" y="4265406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EDD802FD-60CA-E6FC-6E2D-9F2E6E7B20AC}"/>
              </a:ext>
            </a:extLst>
          </p:cNvPr>
          <p:cNvSpPr/>
          <p:nvPr/>
        </p:nvSpPr>
        <p:spPr>
          <a:xfrm>
            <a:off x="9027004" y="4774030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039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13E6C9-7160-8B6A-032B-81C85E27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Interjacent overlap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4EB72F-01DF-3E15-6158-D0361E96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25" y="2635826"/>
            <a:ext cx="4667450" cy="28981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400" dirty="0"/>
              <a:t>You jump in when the other person </a:t>
            </a:r>
            <a:r>
              <a:rPr lang="en-US" altLang="zh-HK" sz="2400" b="1" dirty="0"/>
              <a:t>clearly</a:t>
            </a:r>
            <a:r>
              <a:rPr lang="en-US" altLang="zh-HK" sz="2400" dirty="0"/>
              <a:t> hasn’t finished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400" dirty="0"/>
              <a:t>‘Diplomatic re…’ is clearly not the end of Ken’s turn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400" dirty="0"/>
              <a:t>But Joanne jumps in anyway because she </a:t>
            </a:r>
            <a:r>
              <a:rPr lang="en-US" altLang="zh-HK" sz="2400" b="1" dirty="0"/>
              <a:t>challenges</a:t>
            </a:r>
            <a:r>
              <a:rPr lang="en-US" altLang="zh-HK" sz="2400" dirty="0"/>
              <a:t> Ken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E6EA2D0-D1A3-4F70-8738-C5020C411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575" y="2866533"/>
            <a:ext cx="5562600" cy="3400425"/>
          </a:xfrm>
          <a:prstGeom prst="rect">
            <a:avLst/>
          </a:prstGeom>
        </p:spPr>
      </p:pic>
      <p:sp>
        <p:nvSpPr>
          <p:cNvPr id="4" name="等腰三角形 3">
            <a:extLst>
              <a:ext uri="{FF2B5EF4-FFF2-40B4-BE49-F238E27FC236}">
                <a16:creationId xmlns:a16="http://schemas.microsoft.com/office/drawing/2014/main" id="{28B91BD4-0549-CFCB-AB59-A78859BCDD37}"/>
              </a:ext>
            </a:extLst>
          </p:cNvPr>
          <p:cNvSpPr/>
          <p:nvPr/>
        </p:nvSpPr>
        <p:spPr>
          <a:xfrm>
            <a:off x="11037951" y="3853697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E3A4C58D-6CA4-FD40-3C99-B353A45ABE9B}"/>
              </a:ext>
            </a:extLst>
          </p:cNvPr>
          <p:cNvSpPr/>
          <p:nvPr/>
        </p:nvSpPr>
        <p:spPr>
          <a:xfrm>
            <a:off x="7799803" y="4973363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4EA61F94-8902-29C5-7D6B-E698377B90B4}"/>
              </a:ext>
            </a:extLst>
          </p:cNvPr>
          <p:cNvSpPr/>
          <p:nvPr/>
        </p:nvSpPr>
        <p:spPr>
          <a:xfrm>
            <a:off x="8618953" y="6151344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8250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D04BAA-526A-C34A-176E-C4169999F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Backchannels: Not taking the floor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F2E027-892E-4814-C427-ECFB7F5E6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7475" y="2180496"/>
            <a:ext cx="5143332" cy="3678303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Used to express that you understand what the other person is saying and align with them without taking the floor from them</a:t>
            </a:r>
          </a:p>
          <a:p>
            <a:r>
              <a:rPr lang="en-US" altLang="zh-HK" sz="2400" dirty="0"/>
              <a:t>Generally do not count as interruptions</a:t>
            </a:r>
            <a:endParaRPr lang="zh-HK" altLang="en-US" sz="24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4BFA49C-7925-CB5F-65C5-D1A8726C8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2439324"/>
            <a:ext cx="56959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40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062C87-16A8-EC52-D1DA-FDCA517E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What kinds of actions more likely count as interruptions?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113598-6CFB-E729-4F19-62A7C6850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867629"/>
          </a:xfrm>
        </p:spPr>
        <p:txBody>
          <a:bodyPr>
            <a:normAutofit/>
          </a:bodyPr>
          <a:lstStyle/>
          <a:p>
            <a:r>
              <a:rPr lang="en-US" altLang="zh-HK" sz="2400" b="1" dirty="0"/>
              <a:t>Finishing someone’s sentence </a:t>
            </a:r>
            <a:r>
              <a:rPr lang="en-US" altLang="zh-HK" sz="2400" dirty="0"/>
              <a:t>for them?</a:t>
            </a:r>
          </a:p>
          <a:p>
            <a:r>
              <a:rPr lang="en-US" altLang="zh-HK" sz="2400" b="1" dirty="0" err="1"/>
              <a:t>Empathising</a:t>
            </a:r>
            <a:r>
              <a:rPr lang="en-US" altLang="zh-HK" sz="2400" dirty="0"/>
              <a:t> with someone?</a:t>
            </a:r>
          </a:p>
          <a:p>
            <a:r>
              <a:rPr lang="en-US" altLang="zh-HK" sz="2400" b="1" dirty="0"/>
              <a:t>Challenging</a:t>
            </a:r>
            <a:r>
              <a:rPr lang="en-US" altLang="zh-HK" sz="2400" dirty="0"/>
              <a:t> someone?</a:t>
            </a:r>
          </a:p>
        </p:txBody>
      </p:sp>
    </p:spTree>
    <p:extLst>
      <p:ext uri="{BB962C8B-B14F-4D97-AF65-F5344CB8AC3E}">
        <p14:creationId xmlns:p14="http://schemas.microsoft.com/office/powerpoint/2010/main" val="490102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FE3B98-BFFC-A0E2-EF82-895CAC8DA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Thinking more deeply about (attempted) speaker transitions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D3EF0A5-2897-EEF6-C70F-2CB9C7064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50182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68DEE7-7894-28DE-E1A2-9C86FC0B6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Some operational definitions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E31F64F-77C1-98D4-6809-D8DE23E99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/>
              <a:t>Overlap = simultaneous talk</a:t>
            </a:r>
          </a:p>
          <a:p>
            <a:pPr lvl="1"/>
            <a:r>
              <a:rPr lang="en-US" altLang="zh-HK" sz="2600" dirty="0"/>
              <a:t>This is different from Tao’s definition</a:t>
            </a:r>
          </a:p>
          <a:p>
            <a:r>
              <a:rPr lang="en-US" altLang="zh-HK" sz="2800" dirty="0"/>
              <a:t>Floor = The right to produce substantive language</a:t>
            </a:r>
          </a:p>
          <a:p>
            <a:r>
              <a:rPr lang="en-US" altLang="zh-HK" sz="2800" dirty="0"/>
              <a:t>Interruption = perceived disruption of the turn-taking system</a:t>
            </a:r>
          </a:p>
          <a:p>
            <a:pPr lvl="1"/>
            <a:r>
              <a:rPr lang="en-US" altLang="zh-HK" sz="2600" dirty="0"/>
              <a:t>Subjective and subject to cultural variation</a:t>
            </a:r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954356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6A29A4-93ED-2DF3-F754-825288C62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‘Normal’ speaker transitions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6B74D0-AB2F-1AA1-0584-10B463585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10779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According to the traditional Sacks-</a:t>
            </a:r>
            <a:r>
              <a:rPr lang="en-US" altLang="zh-HK" sz="2800" dirty="0" err="1"/>
              <a:t>Schegloff</a:t>
            </a:r>
            <a:r>
              <a:rPr lang="en-US" altLang="zh-HK" sz="2800" dirty="0"/>
              <a:t>-Jefferson model of turn taking, this is what happens when we talk:</a:t>
            </a:r>
          </a:p>
          <a:p>
            <a:pPr lvl="1"/>
            <a:r>
              <a:rPr lang="en-US" altLang="zh-HK" sz="2600" dirty="0"/>
              <a:t>One person (S) speaks at a time</a:t>
            </a:r>
          </a:p>
          <a:p>
            <a:pPr lvl="1"/>
            <a:r>
              <a:rPr lang="en-US" altLang="zh-HK" sz="2600" dirty="0"/>
              <a:t>When S is speaking, other people monitor the speech for </a:t>
            </a:r>
            <a:r>
              <a:rPr lang="en-US" altLang="zh-HK" sz="2600" b="1" dirty="0"/>
              <a:t>transition-relevance places </a:t>
            </a:r>
            <a:r>
              <a:rPr lang="en-US" altLang="zh-HK" sz="2600" dirty="0"/>
              <a:t>(TRPs)</a:t>
            </a:r>
          </a:p>
          <a:p>
            <a:pPr lvl="1"/>
            <a:r>
              <a:rPr lang="en-US" altLang="zh-HK" sz="2600" dirty="0"/>
              <a:t>Other people will start speaking at TRPs if they believe S is done</a:t>
            </a:r>
          </a:p>
          <a:p>
            <a:pPr lvl="1"/>
            <a:r>
              <a:rPr lang="en-US" altLang="zh-HK" sz="2600" b="1" dirty="0"/>
              <a:t>Approximately</a:t>
            </a:r>
            <a:r>
              <a:rPr lang="en-US" altLang="zh-HK" sz="2600" dirty="0"/>
              <a:t>, this leads to a ‘no gaps, no overlaps’ situation – seamless transition between speakers at TRPs</a:t>
            </a:r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701729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6A29A4-93ED-2DF3-F754-825288C62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Does overlap = interruption?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6B74D0-AB2F-1AA1-0584-10B463585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10779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Let’s say we think of interruptions as deviations from the usual turn-taking system</a:t>
            </a:r>
          </a:p>
          <a:p>
            <a:r>
              <a:rPr lang="en-US" altLang="zh-HK" sz="2800" dirty="0"/>
              <a:t>This means overlap that is allowed under the usual turn-taking system would not be interruptions</a:t>
            </a:r>
          </a:p>
          <a:p>
            <a:r>
              <a:rPr lang="en-US" altLang="zh-HK" sz="2600" dirty="0"/>
              <a:t>Can you think of some ways this can happen?</a:t>
            </a:r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641737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0940564D-1AD3-C142-940C-FF8908E828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58"/>
          <a:stretch/>
        </p:blipFill>
        <p:spPr>
          <a:xfrm>
            <a:off x="6629400" y="3702433"/>
            <a:ext cx="4352925" cy="95040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B13E6C9-7160-8B6A-032B-81C85E27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Transition-space overlap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4EB72F-01DF-3E15-6158-D0361E96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076450"/>
            <a:ext cx="4953201" cy="459104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Transition-space overlap generally does not count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When we listen to others speak, we guess where the TRP will be based on what they’ve said so far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We might </a:t>
            </a:r>
            <a:r>
              <a:rPr lang="en-US" altLang="zh-HK" sz="2800" b="1" dirty="0"/>
              <a:t>miss by a bit</a:t>
            </a:r>
            <a:r>
              <a:rPr lang="en-US" altLang="zh-HK" sz="2800" dirty="0"/>
              <a:t>, and overlap with the end of the other person’s turn</a:t>
            </a: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25520CB4-9489-3B36-7F54-FAB83BD061F1}"/>
              </a:ext>
            </a:extLst>
          </p:cNvPr>
          <p:cNvSpPr/>
          <p:nvPr/>
        </p:nvSpPr>
        <p:spPr>
          <a:xfrm>
            <a:off x="10545188" y="4093662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5334E32-90C5-3AC0-C6F7-A4627594D8B5}"/>
              </a:ext>
            </a:extLst>
          </p:cNvPr>
          <p:cNvSpPr txBox="1"/>
          <p:nvPr/>
        </p:nvSpPr>
        <p:spPr>
          <a:xfrm>
            <a:off x="9916013" y="4841757"/>
            <a:ext cx="125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(SBC048)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869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>
            <a:extLst>
              <a:ext uri="{FF2B5EF4-FFF2-40B4-BE49-F238E27FC236}">
                <a16:creationId xmlns:a16="http://schemas.microsoft.com/office/drawing/2014/main" id="{86B2015C-30AB-2E1F-9C16-103D9C70E8A0}"/>
              </a:ext>
            </a:extLst>
          </p:cNvPr>
          <p:cNvGrpSpPr/>
          <p:nvPr/>
        </p:nvGrpSpPr>
        <p:grpSpPr>
          <a:xfrm>
            <a:off x="6009218" y="3320359"/>
            <a:ext cx="5106301" cy="2635824"/>
            <a:chOff x="6535023" y="3337137"/>
            <a:chExt cx="4337215" cy="2238829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5FAAB8E-EE65-833A-705D-21654BD95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35023" y="3337137"/>
              <a:ext cx="4337215" cy="2238829"/>
            </a:xfrm>
            <a:prstGeom prst="rect">
              <a:avLst/>
            </a:prstGeom>
          </p:spPr>
        </p:pic>
        <p:cxnSp>
          <p:nvCxnSpPr>
            <p:cNvPr id="8" name="直線單箭頭接點 7">
              <a:extLst>
                <a:ext uri="{FF2B5EF4-FFF2-40B4-BE49-F238E27FC236}">
                  <a16:creationId xmlns:a16="http://schemas.microsoft.com/office/drawing/2014/main" id="{81D2015A-6FD3-309D-3ECD-1E9397F861D2}"/>
                </a:ext>
              </a:extLst>
            </p:cNvPr>
            <p:cNvCxnSpPr/>
            <p:nvPr/>
          </p:nvCxnSpPr>
          <p:spPr>
            <a:xfrm>
              <a:off x="9269835" y="3607266"/>
              <a:ext cx="26005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41FFD31-3B0D-F878-06D3-F6C91AF7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Gantt chart - </a:t>
            </a:r>
            <a:r>
              <a:rPr lang="en-US" altLang="zh-TW" dirty="0"/>
              <a:t>overlap between original and backchannel</a:t>
            </a:r>
            <a:r>
              <a:rPr lang="en-US" altLang="zh-HK" dirty="0"/>
              <a:t> </a:t>
            </a:r>
            <a:endParaRPr lang="zh-HK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EBA50B6D-E718-40B4-EB09-FA4FC5220C26}"/>
              </a:ext>
            </a:extLst>
          </p:cNvPr>
          <p:cNvGraphicFramePr>
            <a:graphicFrameLocks noGrp="1"/>
          </p:cNvGraphicFramePr>
          <p:nvPr/>
        </p:nvGraphicFramePr>
        <p:xfrm>
          <a:off x="640359" y="2500726"/>
          <a:ext cx="4225256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615">
                  <a:extLst>
                    <a:ext uri="{9D8B030D-6E8A-4147-A177-3AD203B41FA5}">
                      <a16:colId xmlns:a16="http://schemas.microsoft.com/office/drawing/2014/main" val="2763839511"/>
                    </a:ext>
                  </a:extLst>
                </a:gridCol>
                <a:gridCol w="2407641">
                  <a:extLst>
                    <a:ext uri="{9D8B030D-6E8A-4147-A177-3AD203B41FA5}">
                      <a16:colId xmlns:a16="http://schemas.microsoft.com/office/drawing/2014/main" val="3268179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Value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Maps to …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0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Start of a turn/backchannel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x-axis – beginning of segment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1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End of a turn/backchannel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x-axis – end of segment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1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TRP location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x-axis – position of triangles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Speaker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y-axis – position of segments and triangles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1690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F7560B83-D0CC-7E55-215D-213533FF621F}"/>
              </a:ext>
            </a:extLst>
          </p:cNvPr>
          <p:cNvSpPr/>
          <p:nvPr/>
        </p:nvSpPr>
        <p:spPr>
          <a:xfrm>
            <a:off x="640359" y="5855516"/>
            <a:ext cx="4711817" cy="647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Code for generating this graph is on Google Drive!</a:t>
            </a:r>
            <a:endParaRPr lang="zh-HK" altLang="en-US" dirty="0"/>
          </a:p>
        </p:txBody>
      </p:sp>
      <p:sp>
        <p:nvSpPr>
          <p:cNvPr id="5" name="圖說文字: 折線 4">
            <a:extLst>
              <a:ext uri="{FF2B5EF4-FFF2-40B4-BE49-F238E27FC236}">
                <a16:creationId xmlns:a16="http://schemas.microsoft.com/office/drawing/2014/main" id="{47E2A9E4-BC5A-1969-7A7F-80F7DAF2D0AA}"/>
              </a:ext>
            </a:extLst>
          </p:cNvPr>
          <p:cNvSpPr/>
          <p:nvPr/>
        </p:nvSpPr>
        <p:spPr>
          <a:xfrm>
            <a:off x="5452844" y="2307780"/>
            <a:ext cx="2416029" cy="791753"/>
          </a:xfrm>
          <a:prstGeom prst="borderCallout2">
            <a:avLst>
              <a:gd name="adj1" fmla="val 53125"/>
              <a:gd name="adj2" fmla="val 107251"/>
              <a:gd name="adj3" fmla="val 56250"/>
              <a:gd name="adj4" fmla="val 126190"/>
              <a:gd name="adj5" fmla="val 159113"/>
              <a:gd name="adj6" fmla="val 1633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Short distance between new speaker’s start and old speaker’s TRP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71929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13E6C9-7160-8B6A-032B-81C85E27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Transition-space overlap – overlap between original and backchannel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4EB72F-01DF-3E15-6158-D0361E96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076450"/>
            <a:ext cx="4953201" cy="459104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At a TRP,  the original speaker may continue to speak, or a new speaker may join in and/or produce a backchannel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Sometimes, the original speaker wants to continue past the TRP right away, but a new speaker adds a backchannel, resulting in overlap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HK" sz="2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1FA0A2A-44CD-41D7-39AD-53809B785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934" y="2350225"/>
            <a:ext cx="5057775" cy="3429000"/>
          </a:xfrm>
          <a:prstGeom prst="rect">
            <a:avLst/>
          </a:prstGeom>
        </p:spPr>
      </p:pic>
      <p:sp>
        <p:nvSpPr>
          <p:cNvPr id="8" name="等腰三角形 7">
            <a:extLst>
              <a:ext uri="{FF2B5EF4-FFF2-40B4-BE49-F238E27FC236}">
                <a16:creationId xmlns:a16="http://schemas.microsoft.com/office/drawing/2014/main" id="{D6A53124-9136-7D90-B678-BBEF5D3A12F5}"/>
              </a:ext>
            </a:extLst>
          </p:cNvPr>
          <p:cNvSpPr/>
          <p:nvPr/>
        </p:nvSpPr>
        <p:spPr>
          <a:xfrm>
            <a:off x="9185950" y="3275943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DD5ACDDB-EDE6-4BAF-4C4A-21A573856F48}"/>
              </a:ext>
            </a:extLst>
          </p:cNvPr>
          <p:cNvSpPr/>
          <p:nvPr/>
        </p:nvSpPr>
        <p:spPr>
          <a:xfrm>
            <a:off x="9648405" y="3949111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CF6095D3-9C6E-854E-8AB5-9149837E7AAA}"/>
              </a:ext>
            </a:extLst>
          </p:cNvPr>
          <p:cNvSpPr/>
          <p:nvPr/>
        </p:nvSpPr>
        <p:spPr>
          <a:xfrm>
            <a:off x="10952485" y="3949111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021959D3-AE29-E544-856A-0375846299F6}"/>
              </a:ext>
            </a:extLst>
          </p:cNvPr>
          <p:cNvSpPr/>
          <p:nvPr/>
        </p:nvSpPr>
        <p:spPr>
          <a:xfrm>
            <a:off x="8917726" y="4457735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9489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7690D145-FC98-914B-C382-5E0655991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07" y="2755584"/>
            <a:ext cx="5511674" cy="2845074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41FFD31-3B0D-F878-06D3-F6C91AF7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Gantt chart - </a:t>
            </a:r>
            <a:r>
              <a:rPr lang="en-US" altLang="zh-TW" dirty="0"/>
              <a:t>overlap between original and backchannel</a:t>
            </a:r>
            <a:r>
              <a:rPr lang="en-US" altLang="zh-HK" dirty="0"/>
              <a:t> </a:t>
            </a:r>
            <a:endParaRPr lang="zh-HK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EBA50B6D-E718-40B4-EB09-FA4FC5220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766526"/>
              </p:ext>
            </p:extLst>
          </p:nvPr>
        </p:nvGraphicFramePr>
        <p:xfrm>
          <a:off x="640359" y="2500726"/>
          <a:ext cx="4225256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615">
                  <a:extLst>
                    <a:ext uri="{9D8B030D-6E8A-4147-A177-3AD203B41FA5}">
                      <a16:colId xmlns:a16="http://schemas.microsoft.com/office/drawing/2014/main" val="2763839511"/>
                    </a:ext>
                  </a:extLst>
                </a:gridCol>
                <a:gridCol w="2407641">
                  <a:extLst>
                    <a:ext uri="{9D8B030D-6E8A-4147-A177-3AD203B41FA5}">
                      <a16:colId xmlns:a16="http://schemas.microsoft.com/office/drawing/2014/main" val="3268179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Value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Maps to …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0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Start of a turn/backchannel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x-axis – beginning of segment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1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End of a turn/backchannel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x-axis – end of segment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1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TRP location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x-axis – position of triangles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Speaker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y-axis – position of segments and triangles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1690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F7560B83-D0CC-7E55-215D-213533FF621F}"/>
              </a:ext>
            </a:extLst>
          </p:cNvPr>
          <p:cNvSpPr/>
          <p:nvPr/>
        </p:nvSpPr>
        <p:spPr>
          <a:xfrm>
            <a:off x="640359" y="5855516"/>
            <a:ext cx="4711817" cy="647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Code for generating this graph is on Google Drive!</a:t>
            </a:r>
            <a:endParaRPr lang="zh-HK" altLang="en-US" dirty="0"/>
          </a:p>
        </p:txBody>
      </p:sp>
      <p:sp>
        <p:nvSpPr>
          <p:cNvPr id="10" name="圖說文字: 折線 9">
            <a:extLst>
              <a:ext uri="{FF2B5EF4-FFF2-40B4-BE49-F238E27FC236}">
                <a16:creationId xmlns:a16="http://schemas.microsoft.com/office/drawing/2014/main" id="{9396AB50-2EBD-67A5-3EC7-A658655FE1D5}"/>
              </a:ext>
            </a:extLst>
          </p:cNvPr>
          <p:cNvSpPr/>
          <p:nvPr/>
        </p:nvSpPr>
        <p:spPr>
          <a:xfrm>
            <a:off x="5092117" y="1963831"/>
            <a:ext cx="2416029" cy="791753"/>
          </a:xfrm>
          <a:prstGeom prst="borderCallout2">
            <a:avLst>
              <a:gd name="adj1" fmla="val 53125"/>
              <a:gd name="adj2" fmla="val 107251"/>
              <a:gd name="adj3" fmla="val 56250"/>
              <a:gd name="adj4" fmla="val 126190"/>
              <a:gd name="adj5" fmla="val 191959"/>
              <a:gd name="adj6" fmla="val 197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Short distance between new speaker’s start and old speaker’s TRP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50813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0AD6F6-B81F-ABF4-CEC2-1EEF89384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Transition-space overlap – competition between original and new speaker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0E1A05-7B40-DD7A-33EA-E7C2D73A4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68" y="2302865"/>
            <a:ext cx="4795910" cy="2579528"/>
          </a:xfrm>
        </p:spPr>
        <p:txBody>
          <a:bodyPr>
            <a:normAutofit/>
          </a:bodyPr>
          <a:lstStyle/>
          <a:p>
            <a:r>
              <a:rPr lang="en-US" altLang="zh-HK" sz="2000" dirty="0"/>
              <a:t>Harold has a TRP at 120</a:t>
            </a:r>
          </a:p>
          <a:p>
            <a:r>
              <a:rPr lang="en-US" altLang="zh-HK" sz="2000" dirty="0"/>
              <a:t>Jamie tries to jump in at the TRP but Harold continues past the TRP</a:t>
            </a:r>
          </a:p>
          <a:p>
            <a:r>
              <a:rPr lang="en-US" altLang="zh-HK" sz="2000" dirty="0"/>
              <a:t>Try to sketch out a Gantt chart for this one!</a:t>
            </a:r>
            <a:endParaRPr lang="zh-HK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A1172F5-6DB4-0BC1-B16D-4CAC5F762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332" y="2331693"/>
            <a:ext cx="5848350" cy="3467100"/>
          </a:xfrm>
          <a:prstGeom prst="rect">
            <a:avLst/>
          </a:prstGeom>
        </p:spPr>
      </p:pic>
      <p:sp>
        <p:nvSpPr>
          <p:cNvPr id="5" name="等腰三角形 4">
            <a:extLst>
              <a:ext uri="{FF2B5EF4-FFF2-40B4-BE49-F238E27FC236}">
                <a16:creationId xmlns:a16="http://schemas.microsoft.com/office/drawing/2014/main" id="{21EDE1E4-0A7A-2479-13D6-A3FC8705A144}"/>
              </a:ext>
            </a:extLst>
          </p:cNvPr>
          <p:cNvSpPr/>
          <p:nvPr/>
        </p:nvSpPr>
        <p:spPr>
          <a:xfrm>
            <a:off x="10992095" y="2888796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6D9C6F35-5369-EC76-4420-07897FC3CC6E}"/>
              </a:ext>
            </a:extLst>
          </p:cNvPr>
          <p:cNvSpPr/>
          <p:nvPr/>
        </p:nvSpPr>
        <p:spPr>
          <a:xfrm>
            <a:off x="9877832" y="4023969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0B118337-668A-3379-0993-83D722C5E69E}"/>
              </a:ext>
            </a:extLst>
          </p:cNvPr>
          <p:cNvSpPr/>
          <p:nvPr/>
        </p:nvSpPr>
        <p:spPr>
          <a:xfrm>
            <a:off x="10146056" y="5178979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5075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7C0179-FBA9-890D-6F21-D16B026B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Transition-space overlap – competition between original and new speaker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31BB4E8-0C23-6401-BF33-C5C480014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3796844" cy="3975348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Mappings are the same as previous ones</a:t>
            </a:r>
          </a:p>
          <a:p>
            <a:r>
              <a:rPr lang="en-US" altLang="zh-HK" sz="2400" dirty="0"/>
              <a:t>This time, the TRP and the start of Jamie’s turn are perfectly aligned</a:t>
            </a:r>
          </a:p>
          <a:p>
            <a:r>
              <a:rPr lang="en-US" altLang="zh-HK" sz="2400" dirty="0"/>
              <a:t>But then, Harold’s turn continues past the TRP instead of ending at the TRP</a:t>
            </a:r>
            <a:endParaRPr lang="zh-HK" altLang="en-US" sz="24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CDC87A7-1A4C-0F66-376D-46D0B5CA6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420" y="2953353"/>
            <a:ext cx="6666666" cy="3441270"/>
          </a:xfrm>
          <a:prstGeom prst="rect">
            <a:avLst/>
          </a:prstGeom>
        </p:spPr>
      </p:pic>
      <p:sp>
        <p:nvSpPr>
          <p:cNvPr id="8" name="圖說文字: 折線 7">
            <a:extLst>
              <a:ext uri="{FF2B5EF4-FFF2-40B4-BE49-F238E27FC236}">
                <a16:creationId xmlns:a16="http://schemas.microsoft.com/office/drawing/2014/main" id="{F1D47B66-010B-182D-81B4-A6F1DFECFCD3}"/>
              </a:ext>
            </a:extLst>
          </p:cNvPr>
          <p:cNvSpPr/>
          <p:nvPr/>
        </p:nvSpPr>
        <p:spPr>
          <a:xfrm>
            <a:off x="5092117" y="1963831"/>
            <a:ext cx="2416029" cy="791753"/>
          </a:xfrm>
          <a:prstGeom prst="borderCallout2">
            <a:avLst>
              <a:gd name="adj1" fmla="val 56304"/>
              <a:gd name="adj2" fmla="val 106557"/>
              <a:gd name="adj3" fmla="val 56250"/>
              <a:gd name="adj4" fmla="val 126190"/>
              <a:gd name="adj5" fmla="val 202554"/>
              <a:gd name="adj6" fmla="val 1341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New speaker’s start = old speaker’s TRP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83084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A39224C3-2196-13C7-99F1-19097C303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932" y="2083970"/>
            <a:ext cx="8181975" cy="238125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B13E6C9-7160-8B6A-032B-81C85E27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Transition-space overlap – turn competition between two new speakers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4EB72F-01DF-3E15-6158-D0361E96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4774030"/>
            <a:ext cx="10940843" cy="189346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Transition-space overlap generally does not count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When we listen to others speak, we guess where the TRP will be based on what they’ve said so far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800" dirty="0"/>
              <a:t>We might </a:t>
            </a:r>
            <a:r>
              <a:rPr lang="en-US" altLang="zh-HK" sz="2800" b="1" dirty="0"/>
              <a:t>miss by a bit</a:t>
            </a:r>
            <a:r>
              <a:rPr lang="en-US" altLang="zh-HK" sz="2800" dirty="0"/>
              <a:t>, and overlap with the end of the other person’s turn</a:t>
            </a: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25520CB4-9489-3B36-7F54-FAB83BD061F1}"/>
              </a:ext>
            </a:extLst>
          </p:cNvPr>
          <p:cNvSpPr/>
          <p:nvPr/>
        </p:nvSpPr>
        <p:spPr>
          <a:xfrm>
            <a:off x="6568806" y="2875067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9141C2B9-4E2A-0CB5-31E7-CDBFCE8CB34E}"/>
              </a:ext>
            </a:extLst>
          </p:cNvPr>
          <p:cNvSpPr/>
          <p:nvPr/>
        </p:nvSpPr>
        <p:spPr>
          <a:xfrm>
            <a:off x="9573125" y="3429000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EDD802FD-60CA-E6FC-6E2D-9F2E6E7B20AC}"/>
              </a:ext>
            </a:extLst>
          </p:cNvPr>
          <p:cNvSpPr/>
          <p:nvPr/>
        </p:nvSpPr>
        <p:spPr>
          <a:xfrm>
            <a:off x="4429837" y="2358000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8876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C0926B7-7E08-4EFD-6D13-BA3BA76B7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525" y="3078446"/>
            <a:ext cx="6666666" cy="344127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17C0179-FBA9-890D-6F21-D16B026B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Transition-space overlap – competition between new speakers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31BB4E8-0C23-6401-BF33-C5C480014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3796844" cy="3975348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Mappings are the same as previous ones</a:t>
            </a:r>
          </a:p>
          <a:p>
            <a:r>
              <a:rPr lang="en-US" altLang="zh-HK" sz="2400" dirty="0"/>
              <a:t>This time, Pete and Roy both have brief transition-space overlap with Marilyn</a:t>
            </a:r>
          </a:p>
          <a:p>
            <a:r>
              <a:rPr lang="en-US" altLang="zh-HK" sz="2400" dirty="0"/>
              <a:t>Then they engage in competitive overlap over the floor post-Marilyn’s TRP</a:t>
            </a:r>
            <a:endParaRPr lang="zh-HK" altLang="en-US" sz="2400" dirty="0"/>
          </a:p>
        </p:txBody>
      </p:sp>
      <p:sp>
        <p:nvSpPr>
          <p:cNvPr id="8" name="圖說文字: 折線 7">
            <a:extLst>
              <a:ext uri="{FF2B5EF4-FFF2-40B4-BE49-F238E27FC236}">
                <a16:creationId xmlns:a16="http://schemas.microsoft.com/office/drawing/2014/main" id="{F1D47B66-010B-182D-81B4-A6F1DFECFCD3}"/>
              </a:ext>
            </a:extLst>
          </p:cNvPr>
          <p:cNvSpPr/>
          <p:nvPr/>
        </p:nvSpPr>
        <p:spPr>
          <a:xfrm>
            <a:off x="4675356" y="2001324"/>
            <a:ext cx="2656621" cy="791753"/>
          </a:xfrm>
          <a:prstGeom prst="borderCallout2">
            <a:avLst>
              <a:gd name="adj1" fmla="val 56304"/>
              <a:gd name="adj2" fmla="val 106557"/>
              <a:gd name="adj3" fmla="val 56250"/>
              <a:gd name="adj4" fmla="val 126190"/>
              <a:gd name="adj5" fmla="val 165470"/>
              <a:gd name="adj6" fmla="val 1383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Transition-space overlap between new speakers and old speaker</a:t>
            </a:r>
            <a:endParaRPr lang="zh-HK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9056DE3-6215-4BB7-646F-1CE7FB457044}"/>
              </a:ext>
            </a:extLst>
          </p:cNvPr>
          <p:cNvSpPr/>
          <p:nvPr/>
        </p:nvSpPr>
        <p:spPr>
          <a:xfrm>
            <a:off x="8783272" y="2001324"/>
            <a:ext cx="1451297" cy="11489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Turn competition between new speakers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15237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136026-9143-B3E5-4E9E-1D0FA97E9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Interjacent overlap:  Actually an interruption?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0A6A410-DEC2-BB71-0CAE-8F77772FB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4323317" cy="3678303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Recall this example of interjacent overlap or ‘deep’ overlap</a:t>
            </a:r>
          </a:p>
          <a:p>
            <a:r>
              <a:rPr lang="en-US" altLang="zh-HK" sz="2400" dirty="0"/>
              <a:t>The start of the overlap is not close to a TRP</a:t>
            </a:r>
            <a:endParaRPr lang="zh-HK" altLang="en-US" sz="24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0008939-A782-A250-6A8B-0966CBA7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229" y="2663333"/>
            <a:ext cx="5562600" cy="3400425"/>
          </a:xfrm>
          <a:prstGeom prst="rect">
            <a:avLst/>
          </a:pr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id="{E215EAC6-48C2-8CCE-5442-10ECAC9BB137}"/>
              </a:ext>
            </a:extLst>
          </p:cNvPr>
          <p:cNvSpPr/>
          <p:nvPr/>
        </p:nvSpPr>
        <p:spPr>
          <a:xfrm>
            <a:off x="11102605" y="3650497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68504442-A76F-38CA-13D9-2026B0ACF949}"/>
              </a:ext>
            </a:extLst>
          </p:cNvPr>
          <p:cNvSpPr/>
          <p:nvPr/>
        </p:nvSpPr>
        <p:spPr>
          <a:xfrm>
            <a:off x="7864457" y="4770163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EFDB66A4-50DD-5F36-0B0C-DA0A52D5E7B4}"/>
              </a:ext>
            </a:extLst>
          </p:cNvPr>
          <p:cNvSpPr/>
          <p:nvPr/>
        </p:nvSpPr>
        <p:spPr>
          <a:xfrm>
            <a:off x="8683607" y="5948144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7351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7C0179-FBA9-890D-6F21-D16B026B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Transition-space overlap – competition between original and new speaker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31BB4E8-0C23-6401-BF33-C5C480014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3796844" cy="3975348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Mappings are the same as previous ones</a:t>
            </a:r>
          </a:p>
          <a:p>
            <a:r>
              <a:rPr lang="en-US" altLang="zh-HK" sz="2400" dirty="0"/>
              <a:t>Start of Joanne’s turn not synced with any TRP</a:t>
            </a:r>
            <a:endParaRPr lang="zh-HK" altLang="en-US" sz="24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1525B7B-5F51-CFFE-5577-47E09E099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970" y="3003459"/>
            <a:ext cx="6666666" cy="3441270"/>
          </a:xfrm>
          <a:prstGeom prst="rect">
            <a:avLst/>
          </a:prstGeom>
        </p:spPr>
      </p:pic>
      <p:sp>
        <p:nvSpPr>
          <p:cNvPr id="8" name="圖說文字: 折線 7">
            <a:extLst>
              <a:ext uri="{FF2B5EF4-FFF2-40B4-BE49-F238E27FC236}">
                <a16:creationId xmlns:a16="http://schemas.microsoft.com/office/drawing/2014/main" id="{F1D47B66-010B-182D-81B4-A6F1DFECFCD3}"/>
              </a:ext>
            </a:extLst>
          </p:cNvPr>
          <p:cNvSpPr/>
          <p:nvPr/>
        </p:nvSpPr>
        <p:spPr>
          <a:xfrm>
            <a:off x="5092117" y="1963831"/>
            <a:ext cx="2416029" cy="791753"/>
          </a:xfrm>
          <a:prstGeom prst="borderCallout2">
            <a:avLst>
              <a:gd name="adj1" fmla="val 56304"/>
              <a:gd name="adj2" fmla="val 106557"/>
              <a:gd name="adj3" fmla="val 56250"/>
              <a:gd name="adj4" fmla="val 126190"/>
              <a:gd name="adj5" fmla="val 202554"/>
              <a:gd name="adj6" fmla="val 1341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New speaker’s start far from old speaker’s TRP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53575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99A110-D265-FCFE-9B0D-5F5D26FB9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Does starting before the other person has finished = interruption?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329824A-1290-74BC-A6B6-BD618784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3121346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All these transition-space overlap tell us that starting before the other person has finished doesn’t always mean ‘interruption’ in the way we normally think of it</a:t>
            </a:r>
          </a:p>
          <a:p>
            <a:r>
              <a:rPr lang="en-US" altLang="zh-HK" sz="2400" dirty="0"/>
              <a:t>Let’s try another possible </a:t>
            </a:r>
            <a:r>
              <a:rPr lang="en-US" altLang="zh-HK" sz="2400" dirty="0" err="1"/>
              <a:t>characterisation</a:t>
            </a:r>
            <a:r>
              <a:rPr lang="en-US" altLang="zh-HK" sz="2400" dirty="0"/>
              <a:t>: Starting before someone has finished talking</a:t>
            </a:r>
          </a:p>
          <a:p>
            <a:r>
              <a:rPr lang="en-US" altLang="zh-HK" sz="2400" dirty="0"/>
              <a:t>In more precise terms: Starting to speak in a way that is not anchored at a TRP</a:t>
            </a:r>
          </a:p>
        </p:txBody>
      </p:sp>
    </p:spTree>
    <p:extLst>
      <p:ext uri="{BB962C8B-B14F-4D97-AF65-F5344CB8AC3E}">
        <p14:creationId xmlns:p14="http://schemas.microsoft.com/office/powerpoint/2010/main" val="4108905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CD2BD73-DA3D-6309-E24D-CC0C5A0C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Turn co-construction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CBC54E-4C80-2057-1E14-E33DF259E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55" y="1887524"/>
            <a:ext cx="5616931" cy="2161369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Dana jumps in a fair bit before Kelly’s TRP</a:t>
            </a:r>
          </a:p>
          <a:p>
            <a:r>
              <a:rPr lang="en-US" altLang="zh-HK" sz="2400" dirty="0"/>
              <a:t>But Dana completes Kelly’s sentence!</a:t>
            </a:r>
          </a:p>
          <a:p>
            <a:r>
              <a:rPr lang="en-US" altLang="zh-TW" sz="2400" dirty="0"/>
              <a:t>Co-completion symbolized by dotted line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9120297-054E-470C-1732-9DF3781C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510" y="2352772"/>
            <a:ext cx="5524500" cy="3333750"/>
          </a:xfrm>
          <a:prstGeom prst="rect">
            <a:avLst/>
          </a:prstGeom>
        </p:spPr>
      </p:pic>
      <p:sp>
        <p:nvSpPr>
          <p:cNvPr id="4" name="等腰三角形 3">
            <a:extLst>
              <a:ext uri="{FF2B5EF4-FFF2-40B4-BE49-F238E27FC236}">
                <a16:creationId xmlns:a16="http://schemas.microsoft.com/office/drawing/2014/main" id="{47071C56-8B4E-8014-BDA1-E46DDED75E2A}"/>
              </a:ext>
            </a:extLst>
          </p:cNvPr>
          <p:cNvSpPr/>
          <p:nvPr/>
        </p:nvSpPr>
        <p:spPr>
          <a:xfrm>
            <a:off x="10981415" y="3109958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887A2B5F-5124-1435-B2B1-1F84D94A7E11}"/>
              </a:ext>
            </a:extLst>
          </p:cNvPr>
          <p:cNvSpPr/>
          <p:nvPr/>
        </p:nvSpPr>
        <p:spPr>
          <a:xfrm>
            <a:off x="11610807" y="4527698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D47958B5-C3E1-B87B-750E-732022DAFF41}"/>
              </a:ext>
            </a:extLst>
          </p:cNvPr>
          <p:cNvSpPr/>
          <p:nvPr/>
        </p:nvSpPr>
        <p:spPr>
          <a:xfrm>
            <a:off x="8867648" y="5570908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279D5F6-B9A0-AD6E-DC56-3F3F7C7D1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69" y="4048893"/>
            <a:ext cx="5441996" cy="2809107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1BEB89E6-D95A-2714-9752-89AE693A3FE7}"/>
              </a:ext>
            </a:extLst>
          </p:cNvPr>
          <p:cNvSpPr txBox="1"/>
          <p:nvPr/>
        </p:nvSpPr>
        <p:spPr>
          <a:xfrm>
            <a:off x="6400800" y="6197600"/>
            <a:ext cx="4054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cf. Zhang, Li and Zhang (2021)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6052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42DC8D-50C3-8CE8-020F-FC925F22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Turn co-construction with a filler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A1899B1-C5D0-34D5-FD56-80935EAF1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303" y="4353802"/>
            <a:ext cx="6115170" cy="2296380"/>
          </a:xfrm>
        </p:spPr>
        <p:txBody>
          <a:bodyPr>
            <a:normAutofit/>
          </a:bodyPr>
          <a:lstStyle/>
          <a:p>
            <a:r>
              <a:rPr lang="en-US" altLang="zh-HK" sz="2000" dirty="0"/>
              <a:t>Here, Sheri produces a filler, indicating trouble in finding the right word</a:t>
            </a:r>
          </a:p>
          <a:p>
            <a:r>
              <a:rPr lang="en-US" altLang="zh-HK" sz="2000" dirty="0"/>
              <a:t>After Sheri gives up to say something new, Steven tries to complete Sheri’s original utterance</a:t>
            </a:r>
          </a:p>
          <a:p>
            <a:r>
              <a:rPr lang="en-US" altLang="zh-HK" sz="2000" dirty="0"/>
              <a:t>The fact that Sheri was producing a filler perhaps makes Steven’s co-completion even less disruptive …</a:t>
            </a:r>
            <a:endParaRPr lang="zh-HK" altLang="en-US" sz="20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67FF000-311B-3623-85CB-0F7EF22A4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4" y="2090432"/>
            <a:ext cx="9505950" cy="1885950"/>
          </a:xfrm>
          <a:prstGeom prst="rect">
            <a:avLst/>
          </a:pr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id="{BB2C9E06-5287-E2BD-DFAC-1378424516B8}"/>
              </a:ext>
            </a:extLst>
          </p:cNvPr>
          <p:cNvSpPr/>
          <p:nvPr/>
        </p:nvSpPr>
        <p:spPr>
          <a:xfrm>
            <a:off x="7877997" y="2803651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C93926E8-BF6B-6E58-242B-1C68AE142A80}"/>
              </a:ext>
            </a:extLst>
          </p:cNvPr>
          <p:cNvSpPr/>
          <p:nvPr/>
        </p:nvSpPr>
        <p:spPr>
          <a:xfrm>
            <a:off x="6224688" y="3429000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EB7FBDCA-C32A-A6E8-70A4-54097236857E}"/>
              </a:ext>
            </a:extLst>
          </p:cNvPr>
          <p:cNvSpPr/>
          <p:nvPr/>
        </p:nvSpPr>
        <p:spPr>
          <a:xfrm>
            <a:off x="5707452" y="3818250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BC4A2FC0-8737-37BC-B676-DAE04D863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649" y="4049478"/>
            <a:ext cx="5191058" cy="267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5E86F4-A92C-8562-B946-3B85F9324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Co-Construction vs. turn increment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A1CA565-FFCF-885B-FD1F-0C88F9105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837" y="4277294"/>
            <a:ext cx="11029615" cy="2053417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Here, Jamie is continuing off the second TRP from Miles</a:t>
            </a:r>
          </a:p>
          <a:p>
            <a:r>
              <a:rPr lang="en-US" altLang="zh-HK" sz="2400" dirty="0"/>
              <a:t>Grammatically, Jamie’s utterance belongs to the same sentence as Miles</a:t>
            </a:r>
          </a:p>
          <a:p>
            <a:r>
              <a:rPr lang="en-US" altLang="zh-HK" sz="2400" dirty="0"/>
              <a:t>But it follows a TRP, unlike the co-construction examples we saw</a:t>
            </a:r>
          </a:p>
          <a:p>
            <a:r>
              <a:rPr lang="en-US" altLang="zh-HK" sz="2400" dirty="0"/>
              <a:t>This makes it an </a:t>
            </a:r>
            <a:r>
              <a:rPr lang="en-US" altLang="zh-HK" sz="2400" b="1" dirty="0"/>
              <a:t>increment</a:t>
            </a:r>
            <a:r>
              <a:rPr lang="en-US" altLang="zh-HK" sz="2400" dirty="0"/>
              <a:t> instead of co-construction</a:t>
            </a:r>
            <a:endParaRPr lang="zh-HK" altLang="en-US" sz="24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3B2EF78-DE88-D374-3827-8F9A11087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816" y="2395826"/>
            <a:ext cx="7600950" cy="1438275"/>
          </a:xfrm>
          <a:prstGeom prst="rect">
            <a:avLst/>
          </a:pr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17717EB-BF6A-03CA-5C06-9F9860C8B6CB}"/>
              </a:ext>
            </a:extLst>
          </p:cNvPr>
          <p:cNvSpPr/>
          <p:nvPr/>
        </p:nvSpPr>
        <p:spPr>
          <a:xfrm>
            <a:off x="8709270" y="3718487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65CE4238-3B3B-134C-EEFC-AB114C327D9B}"/>
              </a:ext>
            </a:extLst>
          </p:cNvPr>
          <p:cNvSpPr/>
          <p:nvPr/>
        </p:nvSpPr>
        <p:spPr>
          <a:xfrm>
            <a:off x="9083342" y="2723405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0677C332-8414-1C1F-D070-9ACDB2B04B25}"/>
              </a:ext>
            </a:extLst>
          </p:cNvPr>
          <p:cNvSpPr/>
          <p:nvPr/>
        </p:nvSpPr>
        <p:spPr>
          <a:xfrm>
            <a:off x="10108542" y="3718487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B0F6838B-6F26-AAFB-1227-017942C251C4}"/>
              </a:ext>
            </a:extLst>
          </p:cNvPr>
          <p:cNvSpPr/>
          <p:nvPr/>
        </p:nvSpPr>
        <p:spPr>
          <a:xfrm>
            <a:off x="7019016" y="2723405"/>
            <a:ext cx="268224" cy="2312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8194" name="Picture 2" descr="Is Among Us Bad: Here's What You Need to Know About It - Carrots&amp;Cake">
            <a:extLst>
              <a:ext uri="{FF2B5EF4-FFF2-40B4-BE49-F238E27FC236}">
                <a16:creationId xmlns:a16="http://schemas.microsoft.com/office/drawing/2014/main" id="{1DE65709-CD4A-76AE-4634-055FB9663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1" r="23612" b="-3101"/>
          <a:stretch/>
        </p:blipFill>
        <p:spPr bwMode="auto">
          <a:xfrm>
            <a:off x="817708" y="2372735"/>
            <a:ext cx="1477818" cy="164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98BECEB-F054-E533-AA93-2F61563D4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34" y="702156"/>
            <a:ext cx="7157865" cy="553989"/>
          </a:xfrm>
        </p:spPr>
        <p:txBody>
          <a:bodyPr>
            <a:normAutofit/>
          </a:bodyPr>
          <a:lstStyle/>
          <a:p>
            <a:r>
              <a:rPr lang="en-US" altLang="zh-HK" dirty="0">
                <a:solidFill>
                  <a:schemeClr val="accent1"/>
                </a:solidFill>
              </a:rPr>
              <a:t>Conclusion so far …</a:t>
            </a:r>
            <a:endParaRPr lang="zh-HK" alt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 descr="Microphone against a white background">
            <a:extLst>
              <a:ext uri="{FF2B5EF4-FFF2-40B4-BE49-F238E27FC236}">
                <a16:creationId xmlns:a16="http://schemas.microsoft.com/office/drawing/2014/main" id="{CBC0DC30-3B05-2CB1-0161-4A0E15581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60" r="17725" b="-1"/>
          <a:stretch/>
        </p:blipFill>
        <p:spPr>
          <a:xfrm>
            <a:off x="20" y="10"/>
            <a:ext cx="4131713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9934" y="457200"/>
            <a:ext cx="722376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5F0032-0C7B-8B19-0EEC-3FA0FE5E8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33" y="1256145"/>
            <a:ext cx="7157866" cy="5181600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Interruptions are complicated!</a:t>
            </a:r>
          </a:p>
          <a:p>
            <a:pPr lvl="1"/>
            <a:r>
              <a:rPr lang="en-US" altLang="zh-HK" sz="2400" dirty="0"/>
              <a:t>Overlaps may not be the same as interruption</a:t>
            </a:r>
          </a:p>
          <a:p>
            <a:pPr lvl="1"/>
            <a:r>
              <a:rPr lang="en-US" altLang="zh-HK" sz="2400" dirty="0"/>
              <a:t>Starting to talk before the other person finishes may not be seen as interruption either</a:t>
            </a:r>
          </a:p>
          <a:p>
            <a:r>
              <a:rPr lang="en-US" altLang="zh-HK" sz="2800" dirty="0"/>
              <a:t>Other things to consider:</a:t>
            </a:r>
          </a:p>
          <a:p>
            <a:pPr lvl="1"/>
            <a:r>
              <a:rPr lang="en-US" altLang="zh-HK" sz="2400" dirty="0"/>
              <a:t>Is the new speaker just adding a backchannel? Something slightly more substantive? Something very substantial?</a:t>
            </a:r>
          </a:p>
          <a:p>
            <a:pPr lvl="1"/>
            <a:r>
              <a:rPr lang="en-US" altLang="zh-HK" sz="2400" dirty="0"/>
              <a:t>Is the new speaker aligning with the previous speaker positively (e.g. agreement) or negatively (e.g. disagreement, changing the topic)</a:t>
            </a:r>
          </a:p>
        </p:txBody>
      </p:sp>
    </p:spTree>
    <p:extLst>
      <p:ext uri="{BB962C8B-B14F-4D97-AF65-F5344CB8AC3E}">
        <p14:creationId xmlns:p14="http://schemas.microsoft.com/office/powerpoint/2010/main" val="2412612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EED0F94-B294-D488-F3FB-2CACC5F0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34" y="702156"/>
            <a:ext cx="7157865" cy="1013800"/>
          </a:xfrm>
        </p:spPr>
        <p:txBody>
          <a:bodyPr>
            <a:normAutofit/>
          </a:bodyPr>
          <a:lstStyle/>
          <a:p>
            <a:r>
              <a:rPr lang="en-US" altLang="zh-HK" dirty="0">
                <a:solidFill>
                  <a:schemeClr val="accent1"/>
                </a:solidFill>
              </a:rPr>
              <a:t>Interpersonal variation also matters!</a:t>
            </a:r>
            <a:endParaRPr lang="zh-HK" alt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A759F663-9166-C747-0EA6-F8F5EFA6E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3" r="28421"/>
          <a:stretch/>
        </p:blipFill>
        <p:spPr>
          <a:xfrm>
            <a:off x="20" y="10"/>
            <a:ext cx="4131713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9934" y="457200"/>
            <a:ext cx="7223760" cy="91440"/>
          </a:xfrm>
          <a:prstGeom prst="rect">
            <a:avLst/>
          </a:prstGeom>
          <a:solidFill>
            <a:srgbClr val="F39C10"/>
          </a:solidFill>
          <a:ln>
            <a:solidFill>
              <a:srgbClr val="F39C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576EC4-7C52-88D7-D6D5-D0EF361FA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34" y="1896532"/>
            <a:ext cx="5340018" cy="4638491"/>
          </a:xfrm>
        </p:spPr>
        <p:txBody>
          <a:bodyPr>
            <a:normAutofit/>
          </a:bodyPr>
          <a:lstStyle/>
          <a:p>
            <a:pPr>
              <a:buClr>
                <a:srgbClr val="F39C10"/>
              </a:buClr>
            </a:pPr>
            <a:r>
              <a:rPr lang="en-US" altLang="zh-HK" sz="3200" dirty="0"/>
              <a:t>Not everyone interacts in the same way</a:t>
            </a:r>
          </a:p>
          <a:p>
            <a:pPr>
              <a:buClr>
                <a:srgbClr val="F39C10"/>
              </a:buClr>
            </a:pPr>
            <a:r>
              <a:rPr lang="en-US" altLang="zh-HK" sz="3200" dirty="0"/>
              <a:t>What one person finds to be disruptive / interrupting might not be disruptive to someone else</a:t>
            </a:r>
          </a:p>
          <a:p>
            <a:pPr>
              <a:buClr>
                <a:srgbClr val="F39C10"/>
              </a:buClr>
            </a:pPr>
            <a:r>
              <a:rPr lang="en-US" altLang="zh-HK" sz="3200" dirty="0"/>
              <a:t>We need to consider </a:t>
            </a:r>
            <a:r>
              <a:rPr lang="en-US" altLang="zh-HK" sz="3200" b="1" dirty="0"/>
              <a:t>conversational style</a:t>
            </a:r>
          </a:p>
        </p:txBody>
      </p:sp>
      <p:pic>
        <p:nvPicPr>
          <p:cNvPr id="9218" name="Picture 2" descr="Amazon.com: Conversational Style: Analyzing Talk among Friends:  9780195221817: Tannen, Deborah: Books">
            <a:extLst>
              <a:ext uri="{FF2B5EF4-FFF2-40B4-BE49-F238E27FC236}">
                <a16:creationId xmlns:a16="http://schemas.microsoft.com/office/drawing/2014/main" id="{298BA7F7-DF16-D978-7022-B7CE8EFFE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809" y="2374582"/>
            <a:ext cx="1714500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3271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6275C5-A9C7-FB26-3017-273F5F92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2800" dirty="0"/>
              <a:t>High-involvement vs high-considerateness styles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B12458F-AA88-36B6-6E4D-CE4D9D250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5256513" cy="4344129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39C10"/>
              </a:buClr>
            </a:pPr>
            <a:r>
              <a:rPr lang="en-US" altLang="zh-HK" sz="3000" dirty="0"/>
              <a:t>From linguist Deb Tannen</a:t>
            </a:r>
          </a:p>
          <a:p>
            <a:pPr>
              <a:buClr>
                <a:srgbClr val="F39C10"/>
              </a:buClr>
            </a:pPr>
            <a:r>
              <a:rPr lang="en-US" altLang="zh-TW" sz="3000" dirty="0"/>
              <a:t>High involvement (</a:t>
            </a:r>
            <a:r>
              <a:rPr lang="en-US" altLang="zh-TW" sz="3000" dirty="0" err="1"/>
              <a:t>NYers</a:t>
            </a:r>
            <a:r>
              <a:rPr lang="en-US" altLang="zh-TW" sz="3000" dirty="0"/>
              <a:t>):</a:t>
            </a:r>
            <a:r>
              <a:rPr lang="zh-TW" altLang="en-US" sz="3000" dirty="0"/>
              <a:t>  </a:t>
            </a:r>
            <a:r>
              <a:rPr lang="en-US" altLang="zh-TW" sz="3000" dirty="0"/>
              <a:t>Value faster turn-taking, cooperative overlap</a:t>
            </a:r>
          </a:p>
          <a:p>
            <a:pPr>
              <a:buClr>
                <a:srgbClr val="F39C10"/>
              </a:buClr>
            </a:pPr>
            <a:r>
              <a:rPr lang="en-US" altLang="zh-TW" sz="3000" dirty="0"/>
              <a:t>High considerateness (non-</a:t>
            </a:r>
            <a:r>
              <a:rPr lang="en-US" altLang="zh-TW" sz="3000" dirty="0" err="1"/>
              <a:t>NYers</a:t>
            </a:r>
            <a:r>
              <a:rPr lang="en-US" altLang="zh-TW" sz="3000" dirty="0"/>
              <a:t>):  Value not imposing on others more</a:t>
            </a:r>
          </a:p>
          <a:p>
            <a:pPr>
              <a:buClr>
                <a:srgbClr val="F39C10"/>
              </a:buClr>
            </a:pPr>
            <a:r>
              <a:rPr lang="en-US" altLang="zh-HK" sz="3000" dirty="0"/>
              <a:t>Tao (2022): Chinese speakers are high-involvement on the phone</a:t>
            </a:r>
          </a:p>
          <a:p>
            <a:endParaRPr lang="zh-HK" altLang="en-US" sz="24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CD521F4-C6F7-51AF-A4D2-998C3C552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979" y="2180496"/>
            <a:ext cx="6049495" cy="409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27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5F28DDD-9641-43BA-944D-79B06870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611452A-381C-880A-FD23-E413B69F8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" y="1207782"/>
            <a:ext cx="2428238" cy="4709131"/>
          </a:xfrm>
        </p:spPr>
        <p:txBody>
          <a:bodyPr anchor="ctr">
            <a:normAutofit/>
          </a:bodyPr>
          <a:lstStyle/>
          <a:p>
            <a:r>
              <a:rPr lang="en-US" altLang="zh-HK" dirty="0" err="1">
                <a:solidFill>
                  <a:schemeClr val="accent1"/>
                </a:solidFill>
              </a:rPr>
              <a:t>Operationalising</a:t>
            </a:r>
            <a:r>
              <a:rPr lang="en-US" altLang="zh-HK" dirty="0">
                <a:solidFill>
                  <a:schemeClr val="accent1"/>
                </a:solidFill>
              </a:rPr>
              <a:t>  types of speaker transition</a:t>
            </a:r>
            <a:endParaRPr lang="zh-HK" altLang="en-US" dirty="0">
              <a:solidFill>
                <a:schemeClr val="accent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AA2954-062E-4B72-A97B-0B066FB15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9">
            <a:extLst>
              <a:ext uri="{FF2B5EF4-FFF2-40B4-BE49-F238E27FC236}">
                <a16:creationId xmlns:a16="http://schemas.microsoft.com/office/drawing/2014/main" id="{10CA29A6-E0B1-40CD-ADF7-7B8E932A3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D5F866-AD72-475A-B6C6-54E4577D4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2BAD4C-6EA9-4F10-92D4-A1C8C53DA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1760" y="723898"/>
            <a:ext cx="9093707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D87E6B4C-FEB8-2844-EF3E-E1FD6913AA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4360995"/>
              </p:ext>
            </p:extLst>
          </p:nvPr>
        </p:nvGraphicFramePr>
        <p:xfrm>
          <a:off x="2651759" y="715261"/>
          <a:ext cx="9093707" cy="5553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5522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8DD2392-397B-48BF-BEFA-EA1FB881C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73304B9F-7ADD-0285-25B0-4C2B2CE6B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5516" b="102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94C571B-3421-5A79-E491-D611735E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53" y="312490"/>
            <a:ext cx="6613647" cy="1013800"/>
          </a:xfrm>
        </p:spPr>
        <p:txBody>
          <a:bodyPr>
            <a:normAutofit/>
          </a:bodyPr>
          <a:lstStyle/>
          <a:p>
            <a:r>
              <a:rPr lang="en-US" altLang="zh-HK" sz="4400" dirty="0">
                <a:solidFill>
                  <a:schemeClr val="tx1"/>
                </a:solidFill>
              </a:rPr>
              <a:t>Some final thoughts</a:t>
            </a:r>
            <a:endParaRPr lang="zh-HK" altLang="en-US" sz="4400" dirty="0">
              <a:solidFill>
                <a:schemeClr val="tx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8F2FA2C-CD6A-E25C-3E39-5F1CD896E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6" y="1513490"/>
            <a:ext cx="11792607" cy="5030785"/>
          </a:xfrm>
          <a:solidFill>
            <a:srgbClr val="0989B1">
              <a:alpha val="74902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>
              <a:buClr>
                <a:srgbClr val="F96641"/>
              </a:buClr>
            </a:pPr>
            <a:r>
              <a:rPr lang="en-US" altLang="zh-HK" sz="3600" dirty="0"/>
              <a:t>Because ‘interruption’ may be an ideological term that means different things to different people, it might be better to think about </a:t>
            </a:r>
            <a:r>
              <a:rPr lang="en-US" altLang="zh-HK" sz="3600" b="1" dirty="0"/>
              <a:t>(attempted) speaker transitions</a:t>
            </a:r>
          </a:p>
          <a:p>
            <a:pPr>
              <a:buClr>
                <a:srgbClr val="F96641"/>
              </a:buClr>
            </a:pPr>
            <a:r>
              <a:rPr lang="en-US" altLang="zh-HK" sz="3600" dirty="0"/>
              <a:t>Each (attempted) transition can be coded for different properties that make it more collaborative vs more disruptive</a:t>
            </a:r>
          </a:p>
          <a:p>
            <a:pPr>
              <a:buClr>
                <a:srgbClr val="F96641"/>
              </a:buClr>
            </a:pPr>
            <a:r>
              <a:rPr lang="en-US" altLang="zh-HK" sz="3600" dirty="0"/>
              <a:t>We might then examine the distribution of those features across participants, genders, cultures …; examine how they are perceived by different people (as disruptive vs collaborative)…</a:t>
            </a:r>
          </a:p>
        </p:txBody>
      </p:sp>
    </p:spTree>
    <p:extLst>
      <p:ext uri="{BB962C8B-B14F-4D97-AF65-F5344CB8AC3E}">
        <p14:creationId xmlns:p14="http://schemas.microsoft.com/office/powerpoint/2010/main" val="2866717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F7E728-4B8F-5A69-3481-00441AF2A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Discussion time!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0817963-541D-54FC-FADE-D6C05BA93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97809"/>
          </a:xfrm>
        </p:spPr>
        <p:txBody>
          <a:bodyPr>
            <a:normAutofit lnSpcReduction="10000"/>
          </a:bodyPr>
          <a:lstStyle/>
          <a:p>
            <a:r>
              <a:rPr lang="en-US" altLang="zh-HK" sz="2800" dirty="0"/>
              <a:t>Get in groups and think about:</a:t>
            </a:r>
          </a:p>
          <a:p>
            <a:pPr lvl="1"/>
            <a:r>
              <a:rPr lang="en-US" altLang="zh-HK" sz="2600" dirty="0"/>
              <a:t>How would you </a:t>
            </a:r>
            <a:r>
              <a:rPr lang="en-US" altLang="zh-HK" sz="2600" dirty="0" err="1"/>
              <a:t>characterise</a:t>
            </a:r>
            <a:r>
              <a:rPr lang="en-US" altLang="zh-HK" sz="2600" dirty="0"/>
              <a:t> a speaker transition?</a:t>
            </a:r>
          </a:p>
          <a:p>
            <a:pPr lvl="1"/>
            <a:r>
              <a:rPr lang="en-US" altLang="zh-HK" sz="2600" dirty="0"/>
              <a:t>How can you code for the different characteristics of speaker transitions?</a:t>
            </a:r>
          </a:p>
          <a:p>
            <a:pPr lvl="2"/>
            <a:r>
              <a:rPr lang="en-US" altLang="zh-HK" sz="2400" dirty="0"/>
              <a:t>At what level (anchor)?</a:t>
            </a:r>
          </a:p>
          <a:p>
            <a:pPr lvl="2"/>
            <a:r>
              <a:rPr lang="en-US" altLang="zh-HK" sz="2400" dirty="0"/>
              <a:t>With what fields and tags (body)?</a:t>
            </a:r>
          </a:p>
          <a:p>
            <a:pPr lvl="1"/>
            <a:r>
              <a:rPr lang="en-US" altLang="zh-HK" sz="2600" dirty="0"/>
              <a:t>What are some ways we can </a:t>
            </a:r>
            <a:r>
              <a:rPr lang="en-US" altLang="zh-HK" sz="2600" dirty="0" err="1"/>
              <a:t>analyse</a:t>
            </a:r>
            <a:r>
              <a:rPr lang="en-US" altLang="zh-HK" sz="2600" dirty="0"/>
              <a:t> the resulting data?</a:t>
            </a:r>
          </a:p>
          <a:p>
            <a:pPr lvl="1"/>
            <a:endParaRPr lang="en-US" altLang="zh-HK" sz="2600" dirty="0"/>
          </a:p>
          <a:p>
            <a:r>
              <a:rPr lang="en-US" altLang="zh-HK" sz="2800" dirty="0"/>
              <a:t>Make sure we finish the discussion before 3pm so we can hear the excellent presentations!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07056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07FC3B-957D-5CE8-5E8A-76C6EA6E4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Now let’s listen to some great presentations from Lily and Meryl Grace!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B414D8A-037F-C927-F1D1-224999AE1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66967668"/>
      </p:ext>
    </p:extLst>
  </p:cSld>
  <p:clrMapOvr>
    <a:masterClrMapping/>
  </p:clrMapOvr>
</p:sld>
</file>

<file path=ppt/theme/theme1.xml><?xml version="1.0" encoding="utf-8"?>
<a:theme xmlns:a="http://schemas.openxmlformats.org/drawingml/2006/main" name="股利">
  <a:themeElements>
    <a:clrScheme name="綠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股利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股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TM03457464[[fn=股利]]</Template>
  <TotalTime>941</TotalTime>
  <Words>1729</Words>
  <Application>Microsoft Office PowerPoint</Application>
  <PresentationFormat>寬螢幕</PresentationFormat>
  <Paragraphs>183</Paragraphs>
  <Slides>38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4" baseType="lpstr">
      <vt:lpstr>Microsoft JhengHei UI</vt:lpstr>
      <vt:lpstr>Arial</vt:lpstr>
      <vt:lpstr>Gill Sans MT</vt:lpstr>
      <vt:lpstr>Wingdings</vt:lpstr>
      <vt:lpstr>Wingdings 2</vt:lpstr>
      <vt:lpstr>股利</vt:lpstr>
      <vt:lpstr>LING 194 Week 2 Class 1: Turn-taking and interruptions</vt:lpstr>
      <vt:lpstr>Any questions about the preparation video, the reading or the quiz?</vt:lpstr>
      <vt:lpstr>Turn-taking</vt:lpstr>
      <vt:lpstr>What does ‘interruption’ mean to you?</vt:lpstr>
      <vt:lpstr>Possible conceptions of interruption</vt:lpstr>
      <vt:lpstr>Some things to consider when defining interruption …</vt:lpstr>
      <vt:lpstr>Is this an interruption?</vt:lpstr>
      <vt:lpstr>How humans take turns to speak</vt:lpstr>
      <vt:lpstr>Transition-relevance place (TRP)</vt:lpstr>
      <vt:lpstr>Transition-space overlap</vt:lpstr>
      <vt:lpstr>Interjacent overlap</vt:lpstr>
      <vt:lpstr>Backchannels: Not taking the floor</vt:lpstr>
      <vt:lpstr>What kinds of actions more likely count as interruptions?</vt:lpstr>
      <vt:lpstr>Thinking more deeply about (attempted) speaker transitions</vt:lpstr>
      <vt:lpstr>Some operational definitions</vt:lpstr>
      <vt:lpstr>‘Normal’ speaker transitions</vt:lpstr>
      <vt:lpstr>Does overlap = interruption?</vt:lpstr>
      <vt:lpstr>Transition-space overlap</vt:lpstr>
      <vt:lpstr>Gantt chart - overlap between original and backchannel </vt:lpstr>
      <vt:lpstr>Transition-space overlap – overlap between original and backchannel</vt:lpstr>
      <vt:lpstr>Gantt chart - overlap between original and backchannel </vt:lpstr>
      <vt:lpstr>Transition-space overlap – competition between original and new speaker</vt:lpstr>
      <vt:lpstr>Transition-space overlap – competition between original and new speaker</vt:lpstr>
      <vt:lpstr>Transition-space overlap – turn competition between two new speakers</vt:lpstr>
      <vt:lpstr>Transition-space overlap – competition between new speakers</vt:lpstr>
      <vt:lpstr>Interjacent overlap:  Actually an interruption?</vt:lpstr>
      <vt:lpstr>Transition-space overlap – competition between original and new speaker</vt:lpstr>
      <vt:lpstr>Does starting before the other person has finished = interruption?</vt:lpstr>
      <vt:lpstr>Turn co-construction</vt:lpstr>
      <vt:lpstr>Turn co-construction with a filler</vt:lpstr>
      <vt:lpstr>Co-Construction vs. turn increment</vt:lpstr>
      <vt:lpstr>Conclusion so far …</vt:lpstr>
      <vt:lpstr>Interpersonal variation also matters!</vt:lpstr>
      <vt:lpstr>High-involvement vs high-considerateness styles</vt:lpstr>
      <vt:lpstr>Operationalising  types of speaker transition</vt:lpstr>
      <vt:lpstr>Some final thoughts</vt:lpstr>
      <vt:lpstr>Discussion time!</vt:lpstr>
      <vt:lpstr>Now let’s listen to some great presentations from Lily and Meryl Grace!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194 Week 2 Preparations: Interruptions, Discourse markers, &amp; Segmentation</dc:title>
  <dc:creator>Ryan Lai</dc:creator>
  <cp:lastModifiedBy>Ryan Lai</cp:lastModifiedBy>
  <cp:revision>22</cp:revision>
  <dcterms:created xsi:type="dcterms:W3CDTF">2023-05-23T00:57:05Z</dcterms:created>
  <dcterms:modified xsi:type="dcterms:W3CDTF">2023-07-03T03:09:26Z</dcterms:modified>
</cp:coreProperties>
</file>