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302" r:id="rId3"/>
    <p:sldId id="283" r:id="rId4"/>
    <p:sldId id="285" r:id="rId5"/>
    <p:sldId id="284" r:id="rId6"/>
    <p:sldId id="288" r:id="rId7"/>
    <p:sldId id="295" r:id="rId8"/>
    <p:sldId id="289" r:id="rId9"/>
    <p:sldId id="290" r:id="rId10"/>
    <p:sldId id="286" r:id="rId11"/>
    <p:sldId id="287" r:id="rId12"/>
    <p:sldId id="291" r:id="rId13"/>
    <p:sldId id="293" r:id="rId14"/>
    <p:sldId id="292" r:id="rId15"/>
    <p:sldId id="296" r:id="rId16"/>
    <p:sldId id="294" r:id="rId17"/>
    <p:sldId id="298" r:id="rId18"/>
    <p:sldId id="299" r:id="rId19"/>
    <p:sldId id="300" r:id="rId20"/>
    <p:sldId id="297" r:id="rId21"/>
    <p:sldId id="301" r:id="rId22"/>
    <p:sldId id="352" r:id="rId23"/>
    <p:sldId id="353" r:id="rId24"/>
    <p:sldId id="354" r:id="rId25"/>
    <p:sldId id="304" r:id="rId26"/>
    <p:sldId id="350" r:id="rId27"/>
    <p:sldId id="320" r:id="rId28"/>
    <p:sldId id="347" r:id="rId29"/>
    <p:sldId id="351" r:id="rId30"/>
    <p:sldId id="349" r:id="rId31"/>
    <p:sldId id="321" r:id="rId32"/>
    <p:sldId id="305" r:id="rId33"/>
    <p:sldId id="306" r:id="rId34"/>
    <p:sldId id="307" r:id="rId35"/>
    <p:sldId id="308" r:id="rId36"/>
    <p:sldId id="313" r:id="rId37"/>
    <p:sldId id="311" r:id="rId38"/>
    <p:sldId id="310" r:id="rId39"/>
    <p:sldId id="309" r:id="rId40"/>
    <p:sldId id="355" r:id="rId41"/>
    <p:sldId id="356" r:id="rId42"/>
    <p:sldId id="357" r:id="rId43"/>
    <p:sldId id="358" r:id="rId44"/>
    <p:sldId id="361" r:id="rId45"/>
    <p:sldId id="359" r:id="rId46"/>
    <p:sldId id="360" r:id="rId47"/>
    <p:sldId id="312" r:id="rId48"/>
    <p:sldId id="362" r:id="rId4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F88E08-554A-4581-95C8-B4D609C64C1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81C86D5-383F-4AB7-B08C-A4C7D437E70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Identify linguistic signs</a:t>
          </a:r>
        </a:p>
      </dgm:t>
    </dgm:pt>
    <dgm:pt modelId="{D156581C-A472-4B84-8B20-28FDAE4E8603}" type="parTrans" cxnId="{CE78E0B7-8578-4078-8581-77A60F35F551}">
      <dgm:prSet/>
      <dgm:spPr/>
      <dgm:t>
        <a:bodyPr/>
        <a:lstStyle/>
        <a:p>
          <a:endParaRPr lang="en-US" sz="3200"/>
        </a:p>
      </dgm:t>
    </dgm:pt>
    <dgm:pt modelId="{3317EA26-4314-4B17-BB01-E15F148BEE06}" type="sibTrans" cxnId="{CE78E0B7-8578-4078-8581-77A60F35F55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95EC875-AD79-4BE4-BA13-0512E6378FC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Distinguish between the form and function of a linguistic sign</a:t>
          </a:r>
        </a:p>
      </dgm:t>
    </dgm:pt>
    <dgm:pt modelId="{177D7869-C15B-4EE6-AAF8-5E53003D3A0C}" type="parTrans" cxnId="{919CDDEC-AC5F-474D-A8DF-77C95BDCE284}">
      <dgm:prSet/>
      <dgm:spPr/>
      <dgm:t>
        <a:bodyPr/>
        <a:lstStyle/>
        <a:p>
          <a:endParaRPr lang="zh-HK" altLang="en-US"/>
        </a:p>
      </dgm:t>
    </dgm:pt>
    <dgm:pt modelId="{1D33E74C-3022-4A82-BEDE-3526D8A2BFFD}" type="sibTrans" cxnId="{919CDDEC-AC5F-474D-A8DF-77C95BDCE284}">
      <dgm:prSet/>
      <dgm:spPr/>
      <dgm:t>
        <a:bodyPr/>
        <a:lstStyle/>
        <a:p>
          <a:pPr>
            <a:lnSpc>
              <a:spcPct val="100000"/>
            </a:lnSpc>
          </a:pPr>
          <a:endParaRPr lang="zh-HK" altLang="en-US"/>
        </a:p>
      </dgm:t>
    </dgm:pt>
    <dgm:pt modelId="{6FB5FE48-03B2-4AE8-AE5F-50901053E66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State the distributional hypothesis and describe how it helps us study linguistic signs</a:t>
          </a:r>
        </a:p>
      </dgm:t>
    </dgm:pt>
    <dgm:pt modelId="{438982A6-CB37-410E-8E92-C38EEB761D64}" type="parTrans" cxnId="{8FD1188A-0D85-4FBF-A6A6-127BA4840841}">
      <dgm:prSet/>
      <dgm:spPr/>
      <dgm:t>
        <a:bodyPr/>
        <a:lstStyle/>
        <a:p>
          <a:endParaRPr lang="zh-HK" altLang="en-US"/>
        </a:p>
      </dgm:t>
    </dgm:pt>
    <dgm:pt modelId="{4AD144EC-C388-4CB8-B535-E1B0A2D16E31}" type="sibTrans" cxnId="{8FD1188A-0D85-4FBF-A6A6-127BA4840841}">
      <dgm:prSet/>
      <dgm:spPr/>
      <dgm:t>
        <a:bodyPr/>
        <a:lstStyle/>
        <a:p>
          <a:pPr>
            <a:lnSpc>
              <a:spcPct val="100000"/>
            </a:lnSpc>
          </a:pPr>
          <a:endParaRPr lang="zh-HK" altLang="en-US"/>
        </a:p>
      </dgm:t>
    </dgm:pt>
    <dgm:pt modelId="{4BBD09F2-94C8-4B16-BBAA-66BDAA38A2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Explain the research questions and methodology used in the three readings</a:t>
          </a:r>
        </a:p>
      </dgm:t>
    </dgm:pt>
    <dgm:pt modelId="{FBD29B01-D5E1-47CA-835B-1BA91FE6C053}" type="parTrans" cxnId="{2D15526D-C386-487A-9552-D72A8C3853E7}">
      <dgm:prSet/>
      <dgm:spPr/>
      <dgm:t>
        <a:bodyPr/>
        <a:lstStyle/>
        <a:p>
          <a:endParaRPr lang="zh-HK" altLang="en-US"/>
        </a:p>
      </dgm:t>
    </dgm:pt>
    <dgm:pt modelId="{D2F7B31C-D716-4B6C-9948-39670159FCE4}" type="sibTrans" cxnId="{2D15526D-C386-487A-9552-D72A8C3853E7}">
      <dgm:prSet/>
      <dgm:spPr/>
      <dgm:t>
        <a:bodyPr/>
        <a:lstStyle/>
        <a:p>
          <a:pPr>
            <a:lnSpc>
              <a:spcPct val="100000"/>
            </a:lnSpc>
          </a:pPr>
          <a:endParaRPr lang="zh-HK" altLang="en-US"/>
        </a:p>
      </dgm:t>
    </dgm:pt>
    <dgm:pt modelId="{831BE0B7-0F25-4DF5-9D80-5909FAD0BB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Explain what linguistic annotation is</a:t>
          </a:r>
        </a:p>
      </dgm:t>
    </dgm:pt>
    <dgm:pt modelId="{7F33F2F8-0AE8-469D-8EB5-7AA11E4BAD30}" type="parTrans" cxnId="{BD5DB096-CBEF-4324-A931-2DB888485DC0}">
      <dgm:prSet/>
      <dgm:spPr/>
      <dgm:t>
        <a:bodyPr/>
        <a:lstStyle/>
        <a:p>
          <a:endParaRPr lang="zh-HK" altLang="en-US"/>
        </a:p>
      </dgm:t>
    </dgm:pt>
    <dgm:pt modelId="{FD42C865-7FE6-4BC0-9645-F5D375595171}" type="sibTrans" cxnId="{BD5DB096-CBEF-4324-A931-2DB888485DC0}">
      <dgm:prSet/>
      <dgm:spPr/>
      <dgm:t>
        <a:bodyPr/>
        <a:lstStyle/>
        <a:p>
          <a:pPr>
            <a:lnSpc>
              <a:spcPct val="100000"/>
            </a:lnSpc>
          </a:pPr>
          <a:endParaRPr lang="zh-HK" altLang="en-US"/>
        </a:p>
      </dgm:t>
    </dgm:pt>
    <dgm:pt modelId="{88FA9778-34E7-4110-9735-43859D4161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Describe the basic workflow in this class</a:t>
          </a:r>
        </a:p>
      </dgm:t>
    </dgm:pt>
    <dgm:pt modelId="{4A3909DA-92E9-4E9E-929C-DB3E919377D3}" type="parTrans" cxnId="{CB1D9D9B-0BCD-4003-8627-D1BF86A03239}">
      <dgm:prSet/>
      <dgm:spPr/>
      <dgm:t>
        <a:bodyPr/>
        <a:lstStyle/>
        <a:p>
          <a:endParaRPr lang="zh-HK" altLang="en-US"/>
        </a:p>
      </dgm:t>
    </dgm:pt>
    <dgm:pt modelId="{184239CC-5835-4B21-BAFA-267C89DF709A}" type="sibTrans" cxnId="{CB1D9D9B-0BCD-4003-8627-D1BF86A03239}">
      <dgm:prSet/>
      <dgm:spPr/>
      <dgm:t>
        <a:bodyPr/>
        <a:lstStyle/>
        <a:p>
          <a:endParaRPr lang="zh-HK" altLang="en-US"/>
        </a:p>
      </dgm:t>
    </dgm:pt>
    <dgm:pt modelId="{4226DB6B-A09C-43ED-9D42-8AF9E1CE9670}" type="pres">
      <dgm:prSet presAssocID="{A8F88E08-554A-4581-95C8-B4D609C64C1A}" presName="root" presStyleCnt="0">
        <dgm:presLayoutVars>
          <dgm:dir/>
          <dgm:resizeHandles val="exact"/>
        </dgm:presLayoutVars>
      </dgm:prSet>
      <dgm:spPr/>
    </dgm:pt>
    <dgm:pt modelId="{475112D3-B112-4C40-A9A1-05FB1183063F}" type="pres">
      <dgm:prSet presAssocID="{A8F88E08-554A-4581-95C8-B4D609C64C1A}" presName="container" presStyleCnt="0">
        <dgm:presLayoutVars>
          <dgm:dir/>
          <dgm:resizeHandles val="exact"/>
        </dgm:presLayoutVars>
      </dgm:prSet>
      <dgm:spPr/>
    </dgm:pt>
    <dgm:pt modelId="{BC225C42-0F95-4A26-86C4-AA567A1284EB}" type="pres">
      <dgm:prSet presAssocID="{F81C86D5-383F-4AB7-B08C-A4C7D437E704}" presName="compNode" presStyleCnt="0"/>
      <dgm:spPr/>
    </dgm:pt>
    <dgm:pt modelId="{35C92A73-D6DF-4E71-861C-470681C2136B}" type="pres">
      <dgm:prSet presAssocID="{F81C86D5-383F-4AB7-B08C-A4C7D437E704}" presName="iconBgRect" presStyleLbl="bgShp" presStyleIdx="0" presStyleCnt="6"/>
      <dgm:spPr/>
    </dgm:pt>
    <dgm:pt modelId="{45F8082D-156E-44C6-B93F-8BFDB9DD1FDF}" type="pres">
      <dgm:prSet presAssocID="{F81C86D5-383F-4AB7-B08C-A4C7D437E704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C0153D68-9A90-4EE8-84A9-5AD673FCDA62}" type="pres">
      <dgm:prSet presAssocID="{F81C86D5-383F-4AB7-B08C-A4C7D437E704}" presName="spaceRect" presStyleCnt="0"/>
      <dgm:spPr/>
    </dgm:pt>
    <dgm:pt modelId="{3D64170F-93E5-4C97-9803-34F7C7800E35}" type="pres">
      <dgm:prSet presAssocID="{F81C86D5-383F-4AB7-B08C-A4C7D437E704}" presName="textRect" presStyleLbl="revTx" presStyleIdx="0" presStyleCnt="6">
        <dgm:presLayoutVars>
          <dgm:chMax val="1"/>
          <dgm:chPref val="1"/>
        </dgm:presLayoutVars>
      </dgm:prSet>
      <dgm:spPr/>
    </dgm:pt>
    <dgm:pt modelId="{767AD4AA-8880-4F55-8FAD-EF5BC577E505}" type="pres">
      <dgm:prSet presAssocID="{3317EA26-4314-4B17-BB01-E15F148BEE06}" presName="sibTrans" presStyleLbl="sibTrans2D1" presStyleIdx="0" presStyleCnt="0"/>
      <dgm:spPr/>
    </dgm:pt>
    <dgm:pt modelId="{FE55D395-6A71-4C3C-BB25-D790F142C659}" type="pres">
      <dgm:prSet presAssocID="{A95EC875-AD79-4BE4-BA13-0512E6378FC3}" presName="compNode" presStyleCnt="0"/>
      <dgm:spPr/>
    </dgm:pt>
    <dgm:pt modelId="{2598D9F0-A9B3-473A-9860-7F37371C689A}" type="pres">
      <dgm:prSet presAssocID="{A95EC875-AD79-4BE4-BA13-0512E6378FC3}" presName="iconBgRect" presStyleLbl="bgShp" presStyleIdx="1" presStyleCnt="6"/>
      <dgm:spPr/>
    </dgm:pt>
    <dgm:pt modelId="{02D0A854-A27C-4AE6-AC18-D0543C530A79}" type="pres">
      <dgm:prSet presAssocID="{A95EC875-AD79-4BE4-BA13-0512E6378FC3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引號"/>
        </a:ext>
      </dgm:extLst>
    </dgm:pt>
    <dgm:pt modelId="{57DACBB3-4AC0-47FD-9451-C8059D586FAC}" type="pres">
      <dgm:prSet presAssocID="{A95EC875-AD79-4BE4-BA13-0512E6378FC3}" presName="spaceRect" presStyleCnt="0"/>
      <dgm:spPr/>
    </dgm:pt>
    <dgm:pt modelId="{281343E4-BB3C-452C-8B99-4FC37DD2B16D}" type="pres">
      <dgm:prSet presAssocID="{A95EC875-AD79-4BE4-BA13-0512E6378FC3}" presName="textRect" presStyleLbl="revTx" presStyleIdx="1" presStyleCnt="6">
        <dgm:presLayoutVars>
          <dgm:chMax val="1"/>
          <dgm:chPref val="1"/>
        </dgm:presLayoutVars>
      </dgm:prSet>
      <dgm:spPr/>
    </dgm:pt>
    <dgm:pt modelId="{CB748E7C-F714-45FE-8FD4-BEC77A141CD2}" type="pres">
      <dgm:prSet presAssocID="{1D33E74C-3022-4A82-BEDE-3526D8A2BFFD}" presName="sibTrans" presStyleLbl="sibTrans2D1" presStyleIdx="0" presStyleCnt="0"/>
      <dgm:spPr/>
    </dgm:pt>
    <dgm:pt modelId="{D9EB4A26-EE0A-425B-86FA-81553714EC1C}" type="pres">
      <dgm:prSet presAssocID="{6FB5FE48-03B2-4AE8-AE5F-50901053E660}" presName="compNode" presStyleCnt="0"/>
      <dgm:spPr/>
    </dgm:pt>
    <dgm:pt modelId="{7552C199-9F20-4728-9A5B-B190464BF528}" type="pres">
      <dgm:prSet presAssocID="{6FB5FE48-03B2-4AE8-AE5F-50901053E660}" presName="iconBgRect" presStyleLbl="bgShp" presStyleIdx="2" presStyleCnt="6"/>
      <dgm:spPr/>
    </dgm:pt>
    <dgm:pt modelId="{F3D7A24B-B624-4BC1-BC0E-DC92BBA7F6B0}" type="pres">
      <dgm:prSet presAssocID="{6FB5FE48-03B2-4AE8-AE5F-50901053E660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86892D9-143B-48A1-8808-74054397A6C7}" type="pres">
      <dgm:prSet presAssocID="{6FB5FE48-03B2-4AE8-AE5F-50901053E660}" presName="spaceRect" presStyleCnt="0"/>
      <dgm:spPr/>
    </dgm:pt>
    <dgm:pt modelId="{10F36FC9-81D7-4B90-91D7-1E6E4D6C2B2D}" type="pres">
      <dgm:prSet presAssocID="{6FB5FE48-03B2-4AE8-AE5F-50901053E660}" presName="textRect" presStyleLbl="revTx" presStyleIdx="2" presStyleCnt="6">
        <dgm:presLayoutVars>
          <dgm:chMax val="1"/>
          <dgm:chPref val="1"/>
        </dgm:presLayoutVars>
      </dgm:prSet>
      <dgm:spPr/>
    </dgm:pt>
    <dgm:pt modelId="{EE8B0142-0B15-4816-AB6B-E77D2BC067E5}" type="pres">
      <dgm:prSet presAssocID="{4AD144EC-C388-4CB8-B535-E1B0A2D16E31}" presName="sibTrans" presStyleLbl="sibTrans2D1" presStyleIdx="0" presStyleCnt="0"/>
      <dgm:spPr/>
    </dgm:pt>
    <dgm:pt modelId="{4B7B43E6-E1DD-4E1B-8DF4-A797DC9048A4}" type="pres">
      <dgm:prSet presAssocID="{4BBD09F2-94C8-4B16-BBAA-66BDAA38A25F}" presName="compNode" presStyleCnt="0"/>
      <dgm:spPr/>
    </dgm:pt>
    <dgm:pt modelId="{D6D6F0CE-E708-4CE5-B6B4-10B7EFA4E73B}" type="pres">
      <dgm:prSet presAssocID="{4BBD09F2-94C8-4B16-BBAA-66BDAA38A25F}" presName="iconBgRect" presStyleLbl="bgShp" presStyleIdx="3" presStyleCnt="6"/>
      <dgm:spPr/>
    </dgm:pt>
    <dgm:pt modelId="{C133572F-F6FD-4134-8A14-104460355945}" type="pres">
      <dgm:prSet presAssocID="{4BBD09F2-94C8-4B16-BBAA-66BDAA38A25F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書本"/>
        </a:ext>
      </dgm:extLst>
    </dgm:pt>
    <dgm:pt modelId="{07127A7B-2086-40C2-A584-94E486400A4A}" type="pres">
      <dgm:prSet presAssocID="{4BBD09F2-94C8-4B16-BBAA-66BDAA38A25F}" presName="spaceRect" presStyleCnt="0"/>
      <dgm:spPr/>
    </dgm:pt>
    <dgm:pt modelId="{DE7D5A5C-D458-4BC6-9410-0E1F396C9E94}" type="pres">
      <dgm:prSet presAssocID="{4BBD09F2-94C8-4B16-BBAA-66BDAA38A25F}" presName="textRect" presStyleLbl="revTx" presStyleIdx="3" presStyleCnt="6">
        <dgm:presLayoutVars>
          <dgm:chMax val="1"/>
          <dgm:chPref val="1"/>
        </dgm:presLayoutVars>
      </dgm:prSet>
      <dgm:spPr/>
    </dgm:pt>
    <dgm:pt modelId="{3719A37C-B5F9-4170-AB92-6B1C29276667}" type="pres">
      <dgm:prSet presAssocID="{D2F7B31C-D716-4B6C-9948-39670159FCE4}" presName="sibTrans" presStyleLbl="sibTrans2D1" presStyleIdx="0" presStyleCnt="0"/>
      <dgm:spPr/>
    </dgm:pt>
    <dgm:pt modelId="{F813F7A3-49F0-4A5B-9E73-88F276719E95}" type="pres">
      <dgm:prSet presAssocID="{831BE0B7-0F25-4DF5-9D80-5909FAD0BB6D}" presName="compNode" presStyleCnt="0"/>
      <dgm:spPr/>
    </dgm:pt>
    <dgm:pt modelId="{18B6F911-A9A5-4C49-BEF4-B0F3EC718E78}" type="pres">
      <dgm:prSet presAssocID="{831BE0B7-0F25-4DF5-9D80-5909FAD0BB6D}" presName="iconBgRect" presStyleLbl="bgShp" presStyleIdx="4" presStyleCnt="6"/>
      <dgm:spPr/>
    </dgm:pt>
    <dgm:pt modelId="{3E6391EE-A89B-45E1-B7DF-BB880FFC40B9}" type="pres">
      <dgm:prSet presAssocID="{831BE0B7-0F25-4DF5-9D80-5909FAD0BB6D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新增 以實心填滿"/>
        </a:ext>
      </dgm:extLst>
    </dgm:pt>
    <dgm:pt modelId="{C54B136C-F603-4643-BB0E-43A57197FEA8}" type="pres">
      <dgm:prSet presAssocID="{831BE0B7-0F25-4DF5-9D80-5909FAD0BB6D}" presName="spaceRect" presStyleCnt="0"/>
      <dgm:spPr/>
    </dgm:pt>
    <dgm:pt modelId="{040F8958-5AAF-4958-AE30-235B4109E4B9}" type="pres">
      <dgm:prSet presAssocID="{831BE0B7-0F25-4DF5-9D80-5909FAD0BB6D}" presName="textRect" presStyleLbl="revTx" presStyleIdx="4" presStyleCnt="6">
        <dgm:presLayoutVars>
          <dgm:chMax val="1"/>
          <dgm:chPref val="1"/>
        </dgm:presLayoutVars>
      </dgm:prSet>
      <dgm:spPr/>
    </dgm:pt>
    <dgm:pt modelId="{BB75DA74-5C65-418B-ADD3-53CEE8D4AFDA}" type="pres">
      <dgm:prSet presAssocID="{FD42C865-7FE6-4BC0-9645-F5D375595171}" presName="sibTrans" presStyleLbl="sibTrans2D1" presStyleIdx="0" presStyleCnt="0"/>
      <dgm:spPr/>
    </dgm:pt>
    <dgm:pt modelId="{E656A4FF-0DBF-4911-8FF5-375E161345C1}" type="pres">
      <dgm:prSet presAssocID="{88FA9778-34E7-4110-9735-43859D4161B5}" presName="compNode" presStyleCnt="0"/>
      <dgm:spPr/>
    </dgm:pt>
    <dgm:pt modelId="{FF60C31F-9B67-4E1D-86CE-ACA0F09B1B26}" type="pres">
      <dgm:prSet presAssocID="{88FA9778-34E7-4110-9735-43859D4161B5}" presName="iconBgRect" presStyleLbl="bgShp" presStyleIdx="5" presStyleCnt="6"/>
      <dgm:spPr/>
    </dgm:pt>
    <dgm:pt modelId="{100245E9-2CBD-48C9-813A-36CEC9EC545D}" type="pres">
      <dgm:prSet presAssocID="{88FA9778-34E7-4110-9735-43859D4161B5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持續改進 以實心填滿"/>
        </a:ext>
      </dgm:extLst>
    </dgm:pt>
    <dgm:pt modelId="{EC3EFC27-5A97-4867-B668-5909409A54D0}" type="pres">
      <dgm:prSet presAssocID="{88FA9778-34E7-4110-9735-43859D4161B5}" presName="spaceRect" presStyleCnt="0"/>
      <dgm:spPr/>
    </dgm:pt>
    <dgm:pt modelId="{47FF69F9-DD02-4C93-BAAA-0C33CB7FD007}" type="pres">
      <dgm:prSet presAssocID="{88FA9778-34E7-4110-9735-43859D4161B5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870E7A11-2BFE-4117-B74F-1E2EDDAFEA0D}" type="presOf" srcId="{6FB5FE48-03B2-4AE8-AE5F-50901053E660}" destId="{10F36FC9-81D7-4B90-91D7-1E6E4D6C2B2D}" srcOrd="0" destOrd="0" presId="urn:microsoft.com/office/officeart/2018/2/layout/IconCircleList"/>
    <dgm:cxn modelId="{59010625-6FB1-49E5-A876-C6AADE3B04B7}" type="presOf" srcId="{831BE0B7-0F25-4DF5-9D80-5909FAD0BB6D}" destId="{040F8958-5AAF-4958-AE30-235B4109E4B9}" srcOrd="0" destOrd="0" presId="urn:microsoft.com/office/officeart/2018/2/layout/IconCircleList"/>
    <dgm:cxn modelId="{C4BDD129-81B0-4AD3-A017-C3AAE76C6E50}" type="presOf" srcId="{D2F7B31C-D716-4B6C-9948-39670159FCE4}" destId="{3719A37C-B5F9-4170-AB92-6B1C29276667}" srcOrd="0" destOrd="0" presId="urn:microsoft.com/office/officeart/2018/2/layout/IconCircleList"/>
    <dgm:cxn modelId="{C91A5464-FA55-455D-9A32-2879C6FFEB85}" type="presOf" srcId="{4AD144EC-C388-4CB8-B535-E1B0A2D16E31}" destId="{EE8B0142-0B15-4816-AB6B-E77D2BC067E5}" srcOrd="0" destOrd="0" presId="urn:microsoft.com/office/officeart/2018/2/layout/IconCircleList"/>
    <dgm:cxn modelId="{77DACB44-DBFB-49C4-A5B2-8F32E2468450}" type="presOf" srcId="{4BBD09F2-94C8-4B16-BBAA-66BDAA38A25F}" destId="{DE7D5A5C-D458-4BC6-9410-0E1F396C9E94}" srcOrd="0" destOrd="0" presId="urn:microsoft.com/office/officeart/2018/2/layout/IconCircleList"/>
    <dgm:cxn modelId="{2D15526D-C386-487A-9552-D72A8C3853E7}" srcId="{A8F88E08-554A-4581-95C8-B4D609C64C1A}" destId="{4BBD09F2-94C8-4B16-BBAA-66BDAA38A25F}" srcOrd="3" destOrd="0" parTransId="{FBD29B01-D5E1-47CA-835B-1BA91FE6C053}" sibTransId="{D2F7B31C-D716-4B6C-9948-39670159FCE4}"/>
    <dgm:cxn modelId="{69CFA37B-622F-452F-9EE2-2E7BE854ED68}" type="presOf" srcId="{A95EC875-AD79-4BE4-BA13-0512E6378FC3}" destId="{281343E4-BB3C-452C-8B99-4FC37DD2B16D}" srcOrd="0" destOrd="0" presId="urn:microsoft.com/office/officeart/2018/2/layout/IconCircleList"/>
    <dgm:cxn modelId="{8FD1188A-0D85-4FBF-A6A6-127BA4840841}" srcId="{A8F88E08-554A-4581-95C8-B4D609C64C1A}" destId="{6FB5FE48-03B2-4AE8-AE5F-50901053E660}" srcOrd="2" destOrd="0" parTransId="{438982A6-CB37-410E-8E92-C38EEB761D64}" sibTransId="{4AD144EC-C388-4CB8-B535-E1B0A2D16E31}"/>
    <dgm:cxn modelId="{BD5DB096-CBEF-4324-A931-2DB888485DC0}" srcId="{A8F88E08-554A-4581-95C8-B4D609C64C1A}" destId="{831BE0B7-0F25-4DF5-9D80-5909FAD0BB6D}" srcOrd="4" destOrd="0" parTransId="{7F33F2F8-0AE8-469D-8EB5-7AA11E4BAD30}" sibTransId="{FD42C865-7FE6-4BC0-9645-F5D375595171}"/>
    <dgm:cxn modelId="{CB1D9D9B-0BCD-4003-8627-D1BF86A03239}" srcId="{A8F88E08-554A-4581-95C8-B4D609C64C1A}" destId="{88FA9778-34E7-4110-9735-43859D4161B5}" srcOrd="5" destOrd="0" parTransId="{4A3909DA-92E9-4E9E-929C-DB3E919377D3}" sibTransId="{184239CC-5835-4B21-BAFA-267C89DF709A}"/>
    <dgm:cxn modelId="{C927CEAD-13B4-4326-8A57-D2821571E232}" type="presOf" srcId="{FD42C865-7FE6-4BC0-9645-F5D375595171}" destId="{BB75DA74-5C65-418B-ADD3-53CEE8D4AFDA}" srcOrd="0" destOrd="0" presId="urn:microsoft.com/office/officeart/2018/2/layout/IconCircleList"/>
    <dgm:cxn modelId="{5E8264AE-C1C3-4067-AB0E-4412B750A9F1}" type="presOf" srcId="{1D33E74C-3022-4A82-BEDE-3526D8A2BFFD}" destId="{CB748E7C-F714-45FE-8FD4-BEC77A141CD2}" srcOrd="0" destOrd="0" presId="urn:microsoft.com/office/officeart/2018/2/layout/IconCircleList"/>
    <dgm:cxn modelId="{CE78E0B7-8578-4078-8581-77A60F35F551}" srcId="{A8F88E08-554A-4581-95C8-B4D609C64C1A}" destId="{F81C86D5-383F-4AB7-B08C-A4C7D437E704}" srcOrd="0" destOrd="0" parTransId="{D156581C-A472-4B84-8B20-28FDAE4E8603}" sibTransId="{3317EA26-4314-4B17-BB01-E15F148BEE06}"/>
    <dgm:cxn modelId="{E91E27E8-94EB-4E2D-BAAB-6135CB883EAB}" type="presOf" srcId="{A8F88E08-554A-4581-95C8-B4D609C64C1A}" destId="{4226DB6B-A09C-43ED-9D42-8AF9E1CE9670}" srcOrd="0" destOrd="0" presId="urn:microsoft.com/office/officeart/2018/2/layout/IconCircleList"/>
    <dgm:cxn modelId="{C4985EEB-BAEA-4010-8EDF-F82D387A76C2}" type="presOf" srcId="{3317EA26-4314-4B17-BB01-E15F148BEE06}" destId="{767AD4AA-8880-4F55-8FAD-EF5BC577E505}" srcOrd="0" destOrd="0" presId="urn:microsoft.com/office/officeart/2018/2/layout/IconCircleList"/>
    <dgm:cxn modelId="{919CDDEC-AC5F-474D-A8DF-77C95BDCE284}" srcId="{A8F88E08-554A-4581-95C8-B4D609C64C1A}" destId="{A95EC875-AD79-4BE4-BA13-0512E6378FC3}" srcOrd="1" destOrd="0" parTransId="{177D7869-C15B-4EE6-AAF8-5E53003D3A0C}" sibTransId="{1D33E74C-3022-4A82-BEDE-3526D8A2BFFD}"/>
    <dgm:cxn modelId="{4E9013FA-5185-46B4-9A43-40A3F7688142}" type="presOf" srcId="{88FA9778-34E7-4110-9735-43859D4161B5}" destId="{47FF69F9-DD02-4C93-BAAA-0C33CB7FD007}" srcOrd="0" destOrd="0" presId="urn:microsoft.com/office/officeart/2018/2/layout/IconCircleList"/>
    <dgm:cxn modelId="{6CA33BFA-A4F7-4919-BA9A-662A8578251B}" type="presOf" srcId="{F81C86D5-383F-4AB7-B08C-A4C7D437E704}" destId="{3D64170F-93E5-4C97-9803-34F7C7800E35}" srcOrd="0" destOrd="0" presId="urn:microsoft.com/office/officeart/2018/2/layout/IconCircleList"/>
    <dgm:cxn modelId="{BCFC9025-317E-4D30-94AB-AD36826AAD72}" type="presParOf" srcId="{4226DB6B-A09C-43ED-9D42-8AF9E1CE9670}" destId="{475112D3-B112-4C40-A9A1-05FB1183063F}" srcOrd="0" destOrd="0" presId="urn:microsoft.com/office/officeart/2018/2/layout/IconCircleList"/>
    <dgm:cxn modelId="{4648BA29-A3C7-471C-823E-574351DCF611}" type="presParOf" srcId="{475112D3-B112-4C40-A9A1-05FB1183063F}" destId="{BC225C42-0F95-4A26-86C4-AA567A1284EB}" srcOrd="0" destOrd="0" presId="urn:microsoft.com/office/officeart/2018/2/layout/IconCircleList"/>
    <dgm:cxn modelId="{C535D7B0-861E-4F69-BC4F-F149F4999026}" type="presParOf" srcId="{BC225C42-0F95-4A26-86C4-AA567A1284EB}" destId="{35C92A73-D6DF-4E71-861C-470681C2136B}" srcOrd="0" destOrd="0" presId="urn:microsoft.com/office/officeart/2018/2/layout/IconCircleList"/>
    <dgm:cxn modelId="{15ACF420-C39C-4F5F-B404-E09483235DC2}" type="presParOf" srcId="{BC225C42-0F95-4A26-86C4-AA567A1284EB}" destId="{45F8082D-156E-44C6-B93F-8BFDB9DD1FDF}" srcOrd="1" destOrd="0" presId="urn:microsoft.com/office/officeart/2018/2/layout/IconCircleList"/>
    <dgm:cxn modelId="{DA7129A0-75CC-4B3E-B445-846BFF40E125}" type="presParOf" srcId="{BC225C42-0F95-4A26-86C4-AA567A1284EB}" destId="{C0153D68-9A90-4EE8-84A9-5AD673FCDA62}" srcOrd="2" destOrd="0" presId="urn:microsoft.com/office/officeart/2018/2/layout/IconCircleList"/>
    <dgm:cxn modelId="{2A13669B-2BA2-488D-B7FE-E6E3A12143B5}" type="presParOf" srcId="{BC225C42-0F95-4A26-86C4-AA567A1284EB}" destId="{3D64170F-93E5-4C97-9803-34F7C7800E35}" srcOrd="3" destOrd="0" presId="urn:microsoft.com/office/officeart/2018/2/layout/IconCircleList"/>
    <dgm:cxn modelId="{E9B7B569-7C44-424F-8B72-63846BB89016}" type="presParOf" srcId="{475112D3-B112-4C40-A9A1-05FB1183063F}" destId="{767AD4AA-8880-4F55-8FAD-EF5BC577E505}" srcOrd="1" destOrd="0" presId="urn:microsoft.com/office/officeart/2018/2/layout/IconCircleList"/>
    <dgm:cxn modelId="{32807EFA-06B8-4079-8DDF-8F2815458912}" type="presParOf" srcId="{475112D3-B112-4C40-A9A1-05FB1183063F}" destId="{FE55D395-6A71-4C3C-BB25-D790F142C659}" srcOrd="2" destOrd="0" presId="urn:microsoft.com/office/officeart/2018/2/layout/IconCircleList"/>
    <dgm:cxn modelId="{0CE8AE82-266F-4E50-83D6-A223E364BB3C}" type="presParOf" srcId="{FE55D395-6A71-4C3C-BB25-D790F142C659}" destId="{2598D9F0-A9B3-473A-9860-7F37371C689A}" srcOrd="0" destOrd="0" presId="urn:microsoft.com/office/officeart/2018/2/layout/IconCircleList"/>
    <dgm:cxn modelId="{E1B96484-864B-4020-BB35-4C0B459ECAF1}" type="presParOf" srcId="{FE55D395-6A71-4C3C-BB25-D790F142C659}" destId="{02D0A854-A27C-4AE6-AC18-D0543C530A79}" srcOrd="1" destOrd="0" presId="urn:microsoft.com/office/officeart/2018/2/layout/IconCircleList"/>
    <dgm:cxn modelId="{EA8B4245-3779-4CFA-B16C-28F5ACB3F731}" type="presParOf" srcId="{FE55D395-6A71-4C3C-BB25-D790F142C659}" destId="{57DACBB3-4AC0-47FD-9451-C8059D586FAC}" srcOrd="2" destOrd="0" presId="urn:microsoft.com/office/officeart/2018/2/layout/IconCircleList"/>
    <dgm:cxn modelId="{D7B3178E-B2C4-4E04-80D2-A99D885BE3F3}" type="presParOf" srcId="{FE55D395-6A71-4C3C-BB25-D790F142C659}" destId="{281343E4-BB3C-452C-8B99-4FC37DD2B16D}" srcOrd="3" destOrd="0" presId="urn:microsoft.com/office/officeart/2018/2/layout/IconCircleList"/>
    <dgm:cxn modelId="{FAF9038D-BDD0-41FC-AF8C-295F64643141}" type="presParOf" srcId="{475112D3-B112-4C40-A9A1-05FB1183063F}" destId="{CB748E7C-F714-45FE-8FD4-BEC77A141CD2}" srcOrd="3" destOrd="0" presId="urn:microsoft.com/office/officeart/2018/2/layout/IconCircleList"/>
    <dgm:cxn modelId="{0E01E507-6E3D-4AA9-9445-A1E5FC8BA461}" type="presParOf" srcId="{475112D3-B112-4C40-A9A1-05FB1183063F}" destId="{D9EB4A26-EE0A-425B-86FA-81553714EC1C}" srcOrd="4" destOrd="0" presId="urn:microsoft.com/office/officeart/2018/2/layout/IconCircleList"/>
    <dgm:cxn modelId="{FBDA4C5E-FD0B-440F-A4D2-6BE74242B46F}" type="presParOf" srcId="{D9EB4A26-EE0A-425B-86FA-81553714EC1C}" destId="{7552C199-9F20-4728-9A5B-B190464BF528}" srcOrd="0" destOrd="0" presId="urn:microsoft.com/office/officeart/2018/2/layout/IconCircleList"/>
    <dgm:cxn modelId="{9F3C2866-94B6-4AD1-A4F8-8DC32D9B76F3}" type="presParOf" srcId="{D9EB4A26-EE0A-425B-86FA-81553714EC1C}" destId="{F3D7A24B-B624-4BC1-BC0E-DC92BBA7F6B0}" srcOrd="1" destOrd="0" presId="urn:microsoft.com/office/officeart/2018/2/layout/IconCircleList"/>
    <dgm:cxn modelId="{B8B56E9A-F3C7-4B92-808A-A7E1BE938484}" type="presParOf" srcId="{D9EB4A26-EE0A-425B-86FA-81553714EC1C}" destId="{E86892D9-143B-48A1-8808-74054397A6C7}" srcOrd="2" destOrd="0" presId="urn:microsoft.com/office/officeart/2018/2/layout/IconCircleList"/>
    <dgm:cxn modelId="{F41FC8EF-6A2D-41AE-80DF-2CBC262CB9CC}" type="presParOf" srcId="{D9EB4A26-EE0A-425B-86FA-81553714EC1C}" destId="{10F36FC9-81D7-4B90-91D7-1E6E4D6C2B2D}" srcOrd="3" destOrd="0" presId="urn:microsoft.com/office/officeart/2018/2/layout/IconCircleList"/>
    <dgm:cxn modelId="{A6EFFD72-8CF9-4388-87AF-81B28DB6DCAF}" type="presParOf" srcId="{475112D3-B112-4C40-A9A1-05FB1183063F}" destId="{EE8B0142-0B15-4816-AB6B-E77D2BC067E5}" srcOrd="5" destOrd="0" presId="urn:microsoft.com/office/officeart/2018/2/layout/IconCircleList"/>
    <dgm:cxn modelId="{4454BCDC-A605-48B6-BCE6-27ED067E2298}" type="presParOf" srcId="{475112D3-B112-4C40-A9A1-05FB1183063F}" destId="{4B7B43E6-E1DD-4E1B-8DF4-A797DC9048A4}" srcOrd="6" destOrd="0" presId="urn:microsoft.com/office/officeart/2018/2/layout/IconCircleList"/>
    <dgm:cxn modelId="{408CC46F-7633-4A2D-B9B2-EF1CB9192393}" type="presParOf" srcId="{4B7B43E6-E1DD-4E1B-8DF4-A797DC9048A4}" destId="{D6D6F0CE-E708-4CE5-B6B4-10B7EFA4E73B}" srcOrd="0" destOrd="0" presId="urn:microsoft.com/office/officeart/2018/2/layout/IconCircleList"/>
    <dgm:cxn modelId="{1CCD4C26-DAA2-4A83-A7AF-A7B47B9AE1C8}" type="presParOf" srcId="{4B7B43E6-E1DD-4E1B-8DF4-A797DC9048A4}" destId="{C133572F-F6FD-4134-8A14-104460355945}" srcOrd="1" destOrd="0" presId="urn:microsoft.com/office/officeart/2018/2/layout/IconCircleList"/>
    <dgm:cxn modelId="{4EA3EB9C-DF6E-4CF1-A273-D9B0D5C7C996}" type="presParOf" srcId="{4B7B43E6-E1DD-4E1B-8DF4-A797DC9048A4}" destId="{07127A7B-2086-40C2-A584-94E486400A4A}" srcOrd="2" destOrd="0" presId="urn:microsoft.com/office/officeart/2018/2/layout/IconCircleList"/>
    <dgm:cxn modelId="{079470B2-3C68-49A3-B34E-C8868AD68BB3}" type="presParOf" srcId="{4B7B43E6-E1DD-4E1B-8DF4-A797DC9048A4}" destId="{DE7D5A5C-D458-4BC6-9410-0E1F396C9E94}" srcOrd="3" destOrd="0" presId="urn:microsoft.com/office/officeart/2018/2/layout/IconCircleList"/>
    <dgm:cxn modelId="{0AD69CA2-D72B-4717-BAE6-E8EF82D527E2}" type="presParOf" srcId="{475112D3-B112-4C40-A9A1-05FB1183063F}" destId="{3719A37C-B5F9-4170-AB92-6B1C29276667}" srcOrd="7" destOrd="0" presId="urn:microsoft.com/office/officeart/2018/2/layout/IconCircleList"/>
    <dgm:cxn modelId="{58528466-ADE0-4FBB-9728-4AC6DF5D7B4B}" type="presParOf" srcId="{475112D3-B112-4C40-A9A1-05FB1183063F}" destId="{F813F7A3-49F0-4A5B-9E73-88F276719E95}" srcOrd="8" destOrd="0" presId="urn:microsoft.com/office/officeart/2018/2/layout/IconCircleList"/>
    <dgm:cxn modelId="{1FE243A2-9780-47F3-8BE8-09B4F28B0DF0}" type="presParOf" srcId="{F813F7A3-49F0-4A5B-9E73-88F276719E95}" destId="{18B6F911-A9A5-4C49-BEF4-B0F3EC718E78}" srcOrd="0" destOrd="0" presId="urn:microsoft.com/office/officeart/2018/2/layout/IconCircleList"/>
    <dgm:cxn modelId="{79EF1DB2-BB71-42EB-B78F-5AE8A9C0AA29}" type="presParOf" srcId="{F813F7A3-49F0-4A5B-9E73-88F276719E95}" destId="{3E6391EE-A89B-45E1-B7DF-BB880FFC40B9}" srcOrd="1" destOrd="0" presId="urn:microsoft.com/office/officeart/2018/2/layout/IconCircleList"/>
    <dgm:cxn modelId="{88C6D383-0764-4ABF-B600-A480CAA8057D}" type="presParOf" srcId="{F813F7A3-49F0-4A5B-9E73-88F276719E95}" destId="{C54B136C-F603-4643-BB0E-43A57197FEA8}" srcOrd="2" destOrd="0" presId="urn:microsoft.com/office/officeart/2018/2/layout/IconCircleList"/>
    <dgm:cxn modelId="{97B656CF-BFF4-42B8-9057-0E51BD82DAEC}" type="presParOf" srcId="{F813F7A3-49F0-4A5B-9E73-88F276719E95}" destId="{040F8958-5AAF-4958-AE30-235B4109E4B9}" srcOrd="3" destOrd="0" presId="urn:microsoft.com/office/officeart/2018/2/layout/IconCircleList"/>
    <dgm:cxn modelId="{3A02B9F2-11E2-4AEF-8655-1FC0D76B4D28}" type="presParOf" srcId="{475112D3-B112-4C40-A9A1-05FB1183063F}" destId="{BB75DA74-5C65-418B-ADD3-53CEE8D4AFDA}" srcOrd="9" destOrd="0" presId="urn:microsoft.com/office/officeart/2018/2/layout/IconCircleList"/>
    <dgm:cxn modelId="{5E41C5C7-C33D-4C02-8FD3-A632C15B2560}" type="presParOf" srcId="{475112D3-B112-4C40-A9A1-05FB1183063F}" destId="{E656A4FF-0DBF-4911-8FF5-375E161345C1}" srcOrd="10" destOrd="0" presId="urn:microsoft.com/office/officeart/2018/2/layout/IconCircleList"/>
    <dgm:cxn modelId="{F048902E-9FE4-4A61-93C4-C29C74A1E964}" type="presParOf" srcId="{E656A4FF-0DBF-4911-8FF5-375E161345C1}" destId="{FF60C31F-9B67-4E1D-86CE-ACA0F09B1B26}" srcOrd="0" destOrd="0" presId="urn:microsoft.com/office/officeart/2018/2/layout/IconCircleList"/>
    <dgm:cxn modelId="{B9662B32-813E-40ED-A312-329984BEA23E}" type="presParOf" srcId="{E656A4FF-0DBF-4911-8FF5-375E161345C1}" destId="{100245E9-2CBD-48C9-813A-36CEC9EC545D}" srcOrd="1" destOrd="0" presId="urn:microsoft.com/office/officeart/2018/2/layout/IconCircleList"/>
    <dgm:cxn modelId="{E5514101-8069-41FD-99C1-58D641E83811}" type="presParOf" srcId="{E656A4FF-0DBF-4911-8FF5-375E161345C1}" destId="{EC3EFC27-5A97-4867-B668-5909409A54D0}" srcOrd="2" destOrd="0" presId="urn:microsoft.com/office/officeart/2018/2/layout/IconCircleList"/>
    <dgm:cxn modelId="{60259A1E-0AFB-4E6B-896E-7F87189FE4E1}" type="presParOf" srcId="{E656A4FF-0DBF-4911-8FF5-375E161345C1}" destId="{47FF69F9-DD02-4C93-BAAA-0C33CB7FD00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C92A73-D6DF-4E71-861C-470681C2136B}">
      <dsp:nvSpPr>
        <dsp:cNvPr id="0" name=""/>
        <dsp:cNvSpPr/>
      </dsp:nvSpPr>
      <dsp:spPr>
        <a:xfrm>
          <a:off x="52587" y="913854"/>
          <a:ext cx="1039548" cy="10395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F8082D-156E-44C6-B93F-8BFDB9DD1FDF}">
      <dsp:nvSpPr>
        <dsp:cNvPr id="0" name=""/>
        <dsp:cNvSpPr/>
      </dsp:nvSpPr>
      <dsp:spPr>
        <a:xfrm>
          <a:off x="270892" y="1132159"/>
          <a:ext cx="602938" cy="6029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64170F-93E5-4C97-9803-34F7C7800E35}">
      <dsp:nvSpPr>
        <dsp:cNvPr id="0" name=""/>
        <dsp:cNvSpPr/>
      </dsp:nvSpPr>
      <dsp:spPr>
        <a:xfrm>
          <a:off x="1314896" y="913854"/>
          <a:ext cx="2450364" cy="1039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Identify linguistic signs</a:t>
          </a:r>
        </a:p>
      </dsp:txBody>
      <dsp:txXfrm>
        <a:off x="1314896" y="913854"/>
        <a:ext cx="2450364" cy="1039548"/>
      </dsp:txXfrm>
    </dsp:sp>
    <dsp:sp modelId="{2598D9F0-A9B3-473A-9860-7F37371C689A}">
      <dsp:nvSpPr>
        <dsp:cNvPr id="0" name=""/>
        <dsp:cNvSpPr/>
      </dsp:nvSpPr>
      <dsp:spPr>
        <a:xfrm>
          <a:off x="4192218" y="913854"/>
          <a:ext cx="1039548" cy="10395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D0A854-A27C-4AE6-AC18-D0543C530A79}">
      <dsp:nvSpPr>
        <dsp:cNvPr id="0" name=""/>
        <dsp:cNvSpPr/>
      </dsp:nvSpPr>
      <dsp:spPr>
        <a:xfrm>
          <a:off x="4410523" y="1132159"/>
          <a:ext cx="602938" cy="6029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343E4-BB3C-452C-8B99-4FC37DD2B16D}">
      <dsp:nvSpPr>
        <dsp:cNvPr id="0" name=""/>
        <dsp:cNvSpPr/>
      </dsp:nvSpPr>
      <dsp:spPr>
        <a:xfrm>
          <a:off x="5454527" y="913854"/>
          <a:ext cx="2450364" cy="1039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Distinguish between the form and function of a linguistic sign</a:t>
          </a:r>
        </a:p>
      </dsp:txBody>
      <dsp:txXfrm>
        <a:off x="5454527" y="913854"/>
        <a:ext cx="2450364" cy="1039548"/>
      </dsp:txXfrm>
    </dsp:sp>
    <dsp:sp modelId="{7552C199-9F20-4728-9A5B-B190464BF528}">
      <dsp:nvSpPr>
        <dsp:cNvPr id="0" name=""/>
        <dsp:cNvSpPr/>
      </dsp:nvSpPr>
      <dsp:spPr>
        <a:xfrm>
          <a:off x="8331849" y="913854"/>
          <a:ext cx="1039548" cy="10395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7A24B-B624-4BC1-BC0E-DC92BBA7F6B0}">
      <dsp:nvSpPr>
        <dsp:cNvPr id="0" name=""/>
        <dsp:cNvSpPr/>
      </dsp:nvSpPr>
      <dsp:spPr>
        <a:xfrm>
          <a:off x="8550154" y="1132159"/>
          <a:ext cx="602938" cy="60293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F36FC9-81D7-4B90-91D7-1E6E4D6C2B2D}">
      <dsp:nvSpPr>
        <dsp:cNvPr id="0" name=""/>
        <dsp:cNvSpPr/>
      </dsp:nvSpPr>
      <dsp:spPr>
        <a:xfrm>
          <a:off x="9594158" y="913854"/>
          <a:ext cx="2450364" cy="1039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State the distributional hypothesis and describe how it helps us study linguistic signs</a:t>
          </a:r>
        </a:p>
      </dsp:txBody>
      <dsp:txXfrm>
        <a:off x="9594158" y="913854"/>
        <a:ext cx="2450364" cy="1039548"/>
      </dsp:txXfrm>
    </dsp:sp>
    <dsp:sp modelId="{D6D6F0CE-E708-4CE5-B6B4-10B7EFA4E73B}">
      <dsp:nvSpPr>
        <dsp:cNvPr id="0" name=""/>
        <dsp:cNvSpPr/>
      </dsp:nvSpPr>
      <dsp:spPr>
        <a:xfrm>
          <a:off x="52587" y="2753592"/>
          <a:ext cx="1039548" cy="10395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3572F-F6FD-4134-8A14-104460355945}">
      <dsp:nvSpPr>
        <dsp:cNvPr id="0" name=""/>
        <dsp:cNvSpPr/>
      </dsp:nvSpPr>
      <dsp:spPr>
        <a:xfrm>
          <a:off x="270892" y="2971897"/>
          <a:ext cx="602938" cy="60293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7D5A5C-D458-4BC6-9410-0E1F396C9E94}">
      <dsp:nvSpPr>
        <dsp:cNvPr id="0" name=""/>
        <dsp:cNvSpPr/>
      </dsp:nvSpPr>
      <dsp:spPr>
        <a:xfrm>
          <a:off x="1314896" y="2753592"/>
          <a:ext cx="2450364" cy="1039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Explain the research questions and methodology used in the three readings</a:t>
          </a:r>
        </a:p>
      </dsp:txBody>
      <dsp:txXfrm>
        <a:off x="1314896" y="2753592"/>
        <a:ext cx="2450364" cy="1039548"/>
      </dsp:txXfrm>
    </dsp:sp>
    <dsp:sp modelId="{18B6F911-A9A5-4C49-BEF4-B0F3EC718E78}">
      <dsp:nvSpPr>
        <dsp:cNvPr id="0" name=""/>
        <dsp:cNvSpPr/>
      </dsp:nvSpPr>
      <dsp:spPr>
        <a:xfrm>
          <a:off x="4192218" y="2753592"/>
          <a:ext cx="1039548" cy="103954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6391EE-A89B-45E1-B7DF-BB880FFC40B9}">
      <dsp:nvSpPr>
        <dsp:cNvPr id="0" name=""/>
        <dsp:cNvSpPr/>
      </dsp:nvSpPr>
      <dsp:spPr>
        <a:xfrm>
          <a:off x="4410523" y="2971897"/>
          <a:ext cx="602938" cy="60293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0F8958-5AAF-4958-AE30-235B4109E4B9}">
      <dsp:nvSpPr>
        <dsp:cNvPr id="0" name=""/>
        <dsp:cNvSpPr/>
      </dsp:nvSpPr>
      <dsp:spPr>
        <a:xfrm>
          <a:off x="5454527" y="2753592"/>
          <a:ext cx="2450364" cy="1039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Explain what linguistic annotation is</a:t>
          </a:r>
        </a:p>
      </dsp:txBody>
      <dsp:txXfrm>
        <a:off x="5454527" y="2753592"/>
        <a:ext cx="2450364" cy="1039548"/>
      </dsp:txXfrm>
    </dsp:sp>
    <dsp:sp modelId="{FF60C31F-9B67-4E1D-86CE-ACA0F09B1B26}">
      <dsp:nvSpPr>
        <dsp:cNvPr id="0" name=""/>
        <dsp:cNvSpPr/>
      </dsp:nvSpPr>
      <dsp:spPr>
        <a:xfrm>
          <a:off x="8331849" y="2753592"/>
          <a:ext cx="1039548" cy="10395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0245E9-2CBD-48C9-813A-36CEC9EC545D}">
      <dsp:nvSpPr>
        <dsp:cNvPr id="0" name=""/>
        <dsp:cNvSpPr/>
      </dsp:nvSpPr>
      <dsp:spPr>
        <a:xfrm>
          <a:off x="8550154" y="2971897"/>
          <a:ext cx="602938" cy="60293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F69F9-DD02-4C93-BAAA-0C33CB7FD007}">
      <dsp:nvSpPr>
        <dsp:cNvPr id="0" name=""/>
        <dsp:cNvSpPr/>
      </dsp:nvSpPr>
      <dsp:spPr>
        <a:xfrm>
          <a:off x="9594158" y="2753592"/>
          <a:ext cx="2450364" cy="1039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Describe the basic workflow in this class</a:t>
          </a:r>
        </a:p>
      </dsp:txBody>
      <dsp:txXfrm>
        <a:off x="9594158" y="2753592"/>
        <a:ext cx="2450364" cy="1039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76A3-ADC8-4477-8FC1-B9DD55D84908}" type="datetime1">
              <a:rPr lang="en-US" smtClean="0"/>
              <a:t>6/28/2023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512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49BE-398D-479A-8A7E-5DDBCA61EDCB}" type="datetime1">
              <a:rPr lang="en-US" smtClean="0"/>
              <a:t>6/28/2023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3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709738"/>
            <a:ext cx="10570210" cy="27588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4589463"/>
            <a:ext cx="1057021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C193-4974-4A1F-9C63-07D595E30D66}" type="datetime1">
              <a:rPr lang="en-US" smtClean="0"/>
              <a:t>6/28/2023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825625"/>
            <a:ext cx="52425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A87F-28D4-4BF0-B81F-877A89DFD5AC}" type="datetime1">
              <a:rPr lang="en-US" smtClean="0"/>
              <a:t>6/28/2023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89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57814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01812"/>
            <a:ext cx="5220335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" y="2825749"/>
            <a:ext cx="5220335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812"/>
            <a:ext cx="5183188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25749"/>
            <a:ext cx="5183188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F1F3-208B-49A3-B337-9C8ACEB3E0E1}" type="datetime1">
              <a:rPr lang="en-US" smtClean="0"/>
              <a:t>6/28/2023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3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F6CA6-7293-4AA2-A0E0-A3BF4416E786}" type="datetime1">
              <a:rPr lang="en-US" smtClean="0"/>
              <a:t>6/28/2023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7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7016-7BCD-46FB-8EE3-AB6C369108B4}" type="datetime1">
              <a:rPr lang="en-US" smtClean="0"/>
              <a:t>6/28/2023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60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19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92450"/>
            <a:ext cx="3994785" cy="27765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7011-1FFC-4EF8-9A2E-53B4AD2ADBD4}" type="datetime1">
              <a:rPr lang="en-US" smtClean="0"/>
              <a:t>6/28/2023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06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5456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81275"/>
            <a:ext cx="3994785" cy="27797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EB47-45B4-4EF5-A743-B4885DD2F060}" type="datetime1">
              <a:rPr lang="en-US" smtClean="0"/>
              <a:t>6/28/2023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622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2538-DC4D-4667-96E5-B3278DDF8B12}" type="datetime1">
              <a:rPr lang="en-US" smtClean="0"/>
              <a:t>6/28/2023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84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0548-5C08-4BE3-B63E-F2BB63B0B00C}" type="datetime1">
              <a:rPr lang="en-US" smtClean="0"/>
              <a:t>6/28/2023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5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9B5B3C5-A599-465B-B2B9-866E8B2087CE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5C84982-7DD0-43B1-8A2D-BFA4DF1B4E60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</a:extLst>
          </p:cNvPr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</a:extLst>
            </p:cNvPr>
            <p:cNvSpPr/>
            <p:nvPr/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</a:extLst>
            </p:cNvPr>
            <p:cNvSpPr/>
            <p:nvPr/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</a:extLst>
            </p:cNvPr>
            <p:cNvSpPr/>
            <p:nvPr/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</a:extLst>
            </p:cNvPr>
            <p:cNvSpPr/>
            <p:nvPr/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</a:extLst>
            </p:cNvPr>
            <p:cNvSpPr/>
            <p:nvPr/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</a:extLst>
            </p:cNvPr>
            <p:cNvSpPr/>
            <p:nvPr/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</a:extLst>
            </p:cNvPr>
            <p:cNvSpPr/>
            <p:nvPr/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</a:extLst>
            </p:cNvPr>
            <p:cNvSpPr/>
            <p:nvPr/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</a:extLst>
            </p:cNvPr>
            <p:cNvSpPr/>
            <p:nvPr/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</a:extLst>
            </p:cNvPr>
            <p:cNvSpPr/>
            <p:nvPr/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</a:extLst>
            </p:cNvPr>
            <p:cNvSpPr/>
            <p:nvPr/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</a:extLst>
            </p:cNvPr>
            <p:cNvSpPr/>
            <p:nvPr/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</a:extLst>
            </p:cNvPr>
            <p:cNvSpPr/>
            <p:nvPr/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</a:extLst>
            </p:cNvPr>
            <p:cNvSpPr/>
            <p:nvPr/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</a:extLst>
            </p:cNvPr>
            <p:cNvSpPr/>
            <p:nvPr/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24A4-5FEC-4062-8995-EB21925B3B40}" type="datetime1">
              <a:rPr lang="en-US" smtClean="0"/>
              <a:t>6/28/2023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315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25625"/>
            <a:ext cx="106591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4932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73">
            <a:extLst>
              <a:ext uri="{FF2B5EF4-FFF2-40B4-BE49-F238E27FC236}">
                <a16:creationId xmlns:a16="http://schemas.microsoft.com/office/drawing/2014/main" id="{1D7050A3-B1DE-4865-BAE7-B35015408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75">
            <a:extLst>
              <a:ext uri="{FF2B5EF4-FFF2-40B4-BE49-F238E27FC236}">
                <a16:creationId xmlns:a16="http://schemas.microsoft.com/office/drawing/2014/main" id="{50401EF1-C054-4118-87E7-1621168AD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229F9A36-BBF9-CE79-7BCD-F66D90C51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39" y="1122363"/>
            <a:ext cx="5047488" cy="2387600"/>
          </a:xfrm>
        </p:spPr>
        <p:txBody>
          <a:bodyPr>
            <a:normAutofit/>
          </a:bodyPr>
          <a:lstStyle/>
          <a:p>
            <a:pPr algn="l"/>
            <a:r>
              <a:rPr lang="en-US" altLang="zh-TW" sz="3400" dirty="0"/>
              <a:t>LING 194 </a:t>
            </a:r>
            <a:r>
              <a:rPr lang="en-US" altLang="zh-TW" sz="3400" dirty="0" err="1"/>
              <a:t>Visualising</a:t>
            </a:r>
            <a:r>
              <a:rPr lang="en-US" altLang="zh-TW" sz="3400" dirty="0"/>
              <a:t> language in conversational interactions: An overview of the process</a:t>
            </a:r>
            <a:endParaRPr lang="zh-TW" altLang="en-US" sz="3400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C606721-B430-3939-E3D3-E21D09DED5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39" y="3602038"/>
            <a:ext cx="5047488" cy="1655762"/>
          </a:xfrm>
        </p:spPr>
        <p:txBody>
          <a:bodyPr>
            <a:normAutofit/>
          </a:bodyPr>
          <a:lstStyle/>
          <a:p>
            <a:pPr algn="l"/>
            <a:r>
              <a:rPr lang="en-US" altLang="zh-TW"/>
              <a:t>Ryan Ka Yau Lai</a:t>
            </a:r>
          </a:p>
          <a:p>
            <a:pPr algn="l"/>
            <a:r>
              <a:rPr lang="en-US" altLang="zh-TW"/>
              <a:t>University of California, Santa Barbara</a:t>
            </a:r>
            <a:endParaRPr lang="zh-TW" altLang="en-US"/>
          </a:p>
        </p:txBody>
      </p:sp>
      <p:grpSp>
        <p:nvGrpSpPr>
          <p:cNvPr id="90" name="decorative circles">
            <a:extLst>
              <a:ext uri="{FF2B5EF4-FFF2-40B4-BE49-F238E27FC236}">
                <a16:creationId xmlns:a16="http://schemas.microsoft.com/office/drawing/2014/main" id="{499E7689-E646-4066-9AD0-62F46B462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8627" y="289695"/>
            <a:ext cx="5228154" cy="5966848"/>
            <a:chOff x="6008627" y="289695"/>
            <a:chExt cx="5228154" cy="5966848"/>
          </a:xfrm>
        </p:grpSpPr>
        <p:sp>
          <p:nvSpPr>
            <p:cNvPr id="91" name="Oval 78">
              <a:extLst>
                <a:ext uri="{FF2B5EF4-FFF2-40B4-BE49-F238E27FC236}">
                  <a16:creationId xmlns:a16="http://schemas.microsoft.com/office/drawing/2014/main" id="{8AFEBC98-1CAB-474C-8458-BEB70D8FB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3605" y="289695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79">
              <a:extLst>
                <a:ext uri="{FF2B5EF4-FFF2-40B4-BE49-F238E27FC236}">
                  <a16:creationId xmlns:a16="http://schemas.microsoft.com/office/drawing/2014/main" id="{3C1741FF-E9EA-44E7-90AD-0009B23D9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3560" y="387281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80">
              <a:extLst>
                <a:ext uri="{FF2B5EF4-FFF2-40B4-BE49-F238E27FC236}">
                  <a16:creationId xmlns:a16="http://schemas.microsoft.com/office/drawing/2014/main" id="{441A188E-5A43-4269-BD7A-89A6C8F39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790102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81">
              <a:extLst>
                <a:ext uri="{FF2B5EF4-FFF2-40B4-BE49-F238E27FC236}">
                  <a16:creationId xmlns:a16="http://schemas.microsoft.com/office/drawing/2014/main" id="{1D6BB9FB-66A8-4DC7-BE6D-04F08DFF1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70340" y="674287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82">
              <a:extLst>
                <a:ext uri="{FF2B5EF4-FFF2-40B4-BE49-F238E27FC236}">
                  <a16:creationId xmlns:a16="http://schemas.microsoft.com/office/drawing/2014/main" id="{09D76882-E899-4E4C-8818-FDEA473A7A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407667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一張含有 鮮豔, 藝術 的圖片&#10;&#10;自動產生的描述">
            <a:extLst>
              <a:ext uri="{FF2B5EF4-FFF2-40B4-BE49-F238E27FC236}">
                <a16:creationId xmlns:a16="http://schemas.microsoft.com/office/drawing/2014/main" id="{43C3DF9E-9F04-8EF2-FDF1-FE0EA0D72C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09" r="16491"/>
          <a:stretch/>
        </p:blipFill>
        <p:spPr>
          <a:xfrm>
            <a:off x="6475068" y="1214970"/>
            <a:ext cx="5716932" cy="5643030"/>
          </a:xfrm>
          <a:custGeom>
            <a:avLst/>
            <a:gdLst/>
            <a:ahLst/>
            <a:cxnLst/>
            <a:rect l="l" t="t" r="r" b="b"/>
            <a:pathLst>
              <a:path w="5716932" h="5643030">
                <a:moveTo>
                  <a:pt x="3371933" y="0"/>
                </a:moveTo>
                <a:cubicBezTo>
                  <a:pt x="4186675" y="0"/>
                  <a:pt x="4933927" y="288960"/>
                  <a:pt x="5516795" y="769986"/>
                </a:cubicBezTo>
                <a:lnTo>
                  <a:pt x="5716932" y="951882"/>
                </a:lnTo>
                <a:lnTo>
                  <a:pt x="5716932" y="5643030"/>
                </a:lnTo>
                <a:lnTo>
                  <a:pt x="884716" y="5643030"/>
                </a:lnTo>
                <a:lnTo>
                  <a:pt x="769986" y="5516796"/>
                </a:lnTo>
                <a:cubicBezTo>
                  <a:pt x="288960" y="4933927"/>
                  <a:pt x="0" y="4186675"/>
                  <a:pt x="0" y="3371933"/>
                </a:cubicBezTo>
                <a:cubicBezTo>
                  <a:pt x="0" y="1509666"/>
                  <a:pt x="1509666" y="0"/>
                  <a:pt x="337193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927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BADEA0-A4FA-7278-3DA3-94CB33EF0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While we’re waiting …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E285C39-2AFE-BC1E-0D42-F22AE6AA2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200" dirty="0"/>
              <a:t>Sit with your group members</a:t>
            </a:r>
          </a:p>
          <a:p>
            <a:r>
              <a:rPr lang="en-US" altLang="zh-HK" sz="3200" dirty="0"/>
              <a:t>Continue the conversation on what you want to do in your project</a:t>
            </a:r>
          </a:p>
          <a:p>
            <a:r>
              <a:rPr lang="en-US" altLang="zh-HK" sz="3200" dirty="0"/>
              <a:t>Open </a:t>
            </a:r>
            <a:r>
              <a:rPr lang="en-US" altLang="zh-HK" sz="3200" dirty="0" err="1"/>
              <a:t>Rezonator</a:t>
            </a:r>
            <a:r>
              <a:rPr lang="en-US" altLang="zh-HK" sz="3200" dirty="0"/>
              <a:t> for ideas</a:t>
            </a:r>
          </a:p>
          <a:p>
            <a:endParaRPr lang="zh-HK" altLang="en-US" sz="3200" dirty="0"/>
          </a:p>
        </p:txBody>
      </p:sp>
    </p:spTree>
    <p:extLst>
      <p:ext uri="{BB962C8B-B14F-4D97-AF65-F5344CB8AC3E}">
        <p14:creationId xmlns:p14="http://schemas.microsoft.com/office/powerpoint/2010/main" val="761486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53B739BF-52FC-4875-B392-4044CC04F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AA1CAD8-1CD4-40E6-B88B-9D4FF5C3D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95" name="decorative circles">
            <a:extLst>
              <a:ext uri="{FF2B5EF4-FFF2-40B4-BE49-F238E27FC236}">
                <a16:creationId xmlns:a16="http://schemas.microsoft.com/office/drawing/2014/main" id="{0D65577D-83CF-47FA-954E-60C70AFDB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2361" y="253193"/>
            <a:ext cx="11801644" cy="6229550"/>
            <a:chOff x="162361" y="253193"/>
            <a:chExt cx="11801644" cy="6229550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54D2C49A-33C3-4048-8267-6907CA622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0439" y="253193"/>
              <a:ext cx="150552" cy="150552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53890" y="55441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54A3D21-5E60-4B25-890E-FA22F1643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361" y="366560"/>
              <a:ext cx="309716" cy="309716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0638" y="5886224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5072" y="6176963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9653" y="5965616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3940A37D-EE64-94B1-4E9B-0BBCBF06F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78" y="952023"/>
            <a:ext cx="10773422" cy="1797530"/>
          </a:xfrm>
        </p:spPr>
        <p:txBody>
          <a:bodyPr anchor="t">
            <a:normAutofit/>
          </a:bodyPr>
          <a:lstStyle/>
          <a:p>
            <a:r>
              <a:rPr lang="en-US" altLang="zh-HK" sz="4400" dirty="0"/>
              <a:t>After this class, you will be able to …</a:t>
            </a:r>
            <a:endParaRPr lang="zh-HK" altLang="en-US" sz="4400" dirty="0"/>
          </a:p>
        </p:txBody>
      </p:sp>
      <p:graphicFrame>
        <p:nvGraphicFramePr>
          <p:cNvPr id="86" name="內容版面配置區 2">
            <a:extLst>
              <a:ext uri="{FF2B5EF4-FFF2-40B4-BE49-F238E27FC236}">
                <a16:creationId xmlns:a16="http://schemas.microsoft.com/office/drawing/2014/main" id="{C0B90DDF-FAB3-19FE-21CC-D4ED48DD43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036411"/>
              </p:ext>
            </p:extLst>
          </p:nvPr>
        </p:nvGraphicFramePr>
        <p:xfrm>
          <a:off x="94891" y="1897812"/>
          <a:ext cx="12097110" cy="4706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0837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3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375C00A8-2250-4F87-9F80-E3E80531F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CC528D8-C318-4E44-BB11-0CAE58C2A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EB4F382C-153F-6783-0976-C87A4EF1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39" y="1122363"/>
            <a:ext cx="5047488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5000"/>
              <a:t>Ways we examine linguistic phenomena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839F573-1D7F-EF5C-D7F2-F0B61A8F8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39" y="3602038"/>
            <a:ext cx="5047488" cy="1655762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altLang="zh-HK"/>
          </a:p>
        </p:txBody>
      </p:sp>
      <p:grpSp>
        <p:nvGrpSpPr>
          <p:cNvPr id="104" name="decorative circles">
            <a:extLst>
              <a:ext uri="{FF2B5EF4-FFF2-40B4-BE49-F238E27FC236}">
                <a16:creationId xmlns:a16="http://schemas.microsoft.com/office/drawing/2014/main" id="{6F84FFF5-4ABC-42CD-9D4C-9F3AB50FD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8627" y="289695"/>
            <a:ext cx="5228154" cy="5966848"/>
            <a:chOff x="6008627" y="289695"/>
            <a:chExt cx="5228154" cy="5966848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165D367D-2240-48ED-BB65-1221C6EA9C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3605" y="289695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3B0EEF61-DBF2-4BF2-9887-F74596FEEC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3560" y="387281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3BF84F4A-F257-4091-A50A-DD38D7A15B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790102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1F2976B4-BD0D-4EBA-928D-2F97FA6BED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70340" y="674287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D29C1743-B3CB-4A6A-9DD6-3E9023B26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407667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1" name="Oval 1">
            <a:extLst>
              <a:ext uri="{FF2B5EF4-FFF2-40B4-BE49-F238E27FC236}">
                <a16:creationId xmlns:a16="http://schemas.microsoft.com/office/drawing/2014/main" id="{6FA27A92-E95C-4CE7-A034-1729B3C62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75068" y="1214970"/>
            <a:ext cx="5716933" cy="5643030"/>
          </a:xfrm>
          <a:custGeom>
            <a:avLst/>
            <a:gdLst>
              <a:gd name="connsiteX0" fmla="*/ 3371933 w 5716933"/>
              <a:gd name="connsiteY0" fmla="*/ 0 h 5643030"/>
              <a:gd name="connsiteX1" fmla="*/ 5516795 w 5716933"/>
              <a:gd name="connsiteY1" fmla="*/ 769986 h 5643030"/>
              <a:gd name="connsiteX2" fmla="*/ 5716933 w 5716933"/>
              <a:gd name="connsiteY2" fmla="*/ 951883 h 5643030"/>
              <a:gd name="connsiteX3" fmla="*/ 5716933 w 5716933"/>
              <a:gd name="connsiteY3" fmla="*/ 5643030 h 5643030"/>
              <a:gd name="connsiteX4" fmla="*/ 884716 w 5716933"/>
              <a:gd name="connsiteY4" fmla="*/ 5643030 h 5643030"/>
              <a:gd name="connsiteX5" fmla="*/ 769986 w 5716933"/>
              <a:gd name="connsiteY5" fmla="*/ 5516796 h 5643030"/>
              <a:gd name="connsiteX6" fmla="*/ 0 w 5716933"/>
              <a:gd name="connsiteY6" fmla="*/ 3371933 h 5643030"/>
              <a:gd name="connsiteX7" fmla="*/ 3371933 w 5716933"/>
              <a:gd name="connsiteY7" fmla="*/ 0 h 5643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16933" h="5643030">
                <a:moveTo>
                  <a:pt x="3371933" y="0"/>
                </a:moveTo>
                <a:cubicBezTo>
                  <a:pt x="4186675" y="0"/>
                  <a:pt x="4933927" y="288960"/>
                  <a:pt x="5516795" y="769986"/>
                </a:cubicBezTo>
                <a:lnTo>
                  <a:pt x="5716933" y="951883"/>
                </a:lnTo>
                <a:lnTo>
                  <a:pt x="5716933" y="5643030"/>
                </a:lnTo>
                <a:lnTo>
                  <a:pt x="884716" y="5643030"/>
                </a:lnTo>
                <a:lnTo>
                  <a:pt x="769986" y="5516796"/>
                </a:lnTo>
                <a:cubicBezTo>
                  <a:pt x="288960" y="4933927"/>
                  <a:pt x="0" y="4186675"/>
                  <a:pt x="0" y="3371933"/>
                </a:cubicBezTo>
                <a:cubicBezTo>
                  <a:pt x="0" y="1509666"/>
                  <a:pt x="1509666" y="0"/>
                  <a:pt x="33719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6" name="Graphic 75" descr="Head with Gears">
            <a:extLst>
              <a:ext uri="{FF2B5EF4-FFF2-40B4-BE49-F238E27FC236}">
                <a16:creationId xmlns:a16="http://schemas.microsoft.com/office/drawing/2014/main" id="{E860C8FA-C13B-1D6E-0FDF-616344795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6794" y="2440172"/>
            <a:ext cx="3793350" cy="379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39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24D654-39EA-5694-B541-2987086A5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HK" dirty="0"/>
              <a:t>Do you know what these words mean?</a:t>
            </a:r>
            <a:endParaRPr lang="zh-HK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837755E-1A33-DBB7-9D26-8F32D604A7A8}"/>
              </a:ext>
            </a:extLst>
          </p:cNvPr>
          <p:cNvSpPr/>
          <p:nvPr/>
        </p:nvSpPr>
        <p:spPr>
          <a:xfrm>
            <a:off x="1390650" y="2600325"/>
            <a:ext cx="15240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800" dirty="0"/>
              <a:t>well</a:t>
            </a:r>
            <a:endParaRPr lang="zh-HK" altLang="en-US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7D50A9B-A3D1-1781-A07A-57F03FC4F7FB}"/>
              </a:ext>
            </a:extLst>
          </p:cNvPr>
          <p:cNvSpPr/>
          <p:nvPr/>
        </p:nvSpPr>
        <p:spPr>
          <a:xfrm>
            <a:off x="4248150" y="1685925"/>
            <a:ext cx="1524000" cy="1066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800" dirty="0"/>
              <a:t>oh</a:t>
            </a:r>
            <a:endParaRPr lang="zh-HK" altLang="en-US" sz="28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F23C0FE-CF13-27C5-E215-EA6758087DAB}"/>
              </a:ext>
            </a:extLst>
          </p:cNvPr>
          <p:cNvSpPr/>
          <p:nvPr/>
        </p:nvSpPr>
        <p:spPr>
          <a:xfrm>
            <a:off x="3609975" y="4429125"/>
            <a:ext cx="1524000" cy="10668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/>
              <a:t>喔</a:t>
            </a:r>
            <a:endParaRPr lang="zh-HK" altLang="en-US" sz="28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07BCF79-8685-387E-AD12-4D1D4AB3379B}"/>
              </a:ext>
            </a:extLst>
          </p:cNvPr>
          <p:cNvSpPr/>
          <p:nvPr/>
        </p:nvSpPr>
        <p:spPr>
          <a:xfrm>
            <a:off x="6438902" y="3962400"/>
            <a:ext cx="1524000" cy="10668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800" dirty="0"/>
              <a:t>indeed</a:t>
            </a:r>
            <a:endParaRPr lang="zh-HK" altLang="en-US" sz="28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409B546-F1BF-FCAE-F6CC-8BE5089A2E0A}"/>
              </a:ext>
            </a:extLst>
          </p:cNvPr>
          <p:cNvSpPr/>
          <p:nvPr/>
        </p:nvSpPr>
        <p:spPr>
          <a:xfrm>
            <a:off x="8239127" y="2362200"/>
            <a:ext cx="1524000" cy="1066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 err="1"/>
              <a:t>pues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52073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24D654-39EA-5694-B541-2987086A5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HK" dirty="0"/>
              <a:t>Do you know what these patterns mean?</a:t>
            </a:r>
            <a:endParaRPr lang="zh-HK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837755E-1A33-DBB7-9D26-8F32D604A7A8}"/>
              </a:ext>
            </a:extLst>
          </p:cNvPr>
          <p:cNvSpPr/>
          <p:nvPr/>
        </p:nvSpPr>
        <p:spPr>
          <a:xfrm>
            <a:off x="1076325" y="2076450"/>
            <a:ext cx="741045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800" dirty="0"/>
              <a:t>Tag questions: </a:t>
            </a:r>
            <a:r>
              <a:rPr lang="en-US" altLang="zh-HK" sz="2800" b="1" u="sng" dirty="0"/>
              <a:t>You aren’t</a:t>
            </a:r>
            <a:r>
              <a:rPr lang="en-US" altLang="zh-HK" sz="2800" b="1" dirty="0"/>
              <a:t> </a:t>
            </a:r>
            <a:r>
              <a:rPr lang="en-US" altLang="zh-HK" sz="2800" dirty="0"/>
              <a:t>John, </a:t>
            </a:r>
            <a:r>
              <a:rPr lang="en-US" altLang="zh-HK" sz="2800" b="1" u="sng" dirty="0"/>
              <a:t>are you</a:t>
            </a:r>
            <a:r>
              <a:rPr lang="en-US" altLang="zh-HK" sz="2800" dirty="0"/>
              <a:t>?</a:t>
            </a:r>
            <a:endParaRPr lang="zh-HK" altLang="en-US" sz="28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4AF410A-4418-5B53-B16C-C12F2759EC3C}"/>
              </a:ext>
            </a:extLst>
          </p:cNvPr>
          <p:cNvSpPr/>
          <p:nvPr/>
        </p:nvSpPr>
        <p:spPr>
          <a:xfrm>
            <a:off x="2790825" y="3733801"/>
            <a:ext cx="7410450" cy="1066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800" dirty="0"/>
              <a:t>Locative inversion: </a:t>
            </a:r>
            <a:r>
              <a:rPr lang="en-US" altLang="zh-HK" sz="2800" b="1" u="sng" dirty="0"/>
              <a:t>Down the street </a:t>
            </a:r>
            <a:r>
              <a:rPr lang="en-US" altLang="zh-HK" sz="2800" dirty="0"/>
              <a:t>you go (instead of You go down the street)</a:t>
            </a:r>
            <a:endParaRPr lang="zh-HK" altLang="en-US" sz="28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2EA3F02-404A-5A3C-3807-9F9AAE0BBA0D}"/>
              </a:ext>
            </a:extLst>
          </p:cNvPr>
          <p:cNvSpPr/>
          <p:nvPr/>
        </p:nvSpPr>
        <p:spPr>
          <a:xfrm>
            <a:off x="1076325" y="5186363"/>
            <a:ext cx="7410450" cy="10668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800" dirty="0"/>
              <a:t>Quotatives: She </a:t>
            </a:r>
            <a:r>
              <a:rPr lang="en-US" altLang="zh-HK" sz="2800" b="1" i="1" u="sng" dirty="0"/>
              <a:t>was all</a:t>
            </a:r>
            <a:r>
              <a:rPr lang="en-US" altLang="zh-HK" sz="2800" dirty="0"/>
              <a:t> / </a:t>
            </a:r>
            <a:r>
              <a:rPr lang="en-US" altLang="zh-HK" sz="2800" b="1" i="1" u="sng" dirty="0"/>
              <a:t>was like</a:t>
            </a:r>
            <a:r>
              <a:rPr lang="en-US" altLang="zh-HK" sz="2800" i="1" dirty="0"/>
              <a:t> </a:t>
            </a:r>
            <a:r>
              <a:rPr lang="en-US" altLang="zh-HK" sz="2800" dirty="0"/>
              <a:t> / </a:t>
            </a:r>
            <a:r>
              <a:rPr lang="en-US" altLang="zh-HK" sz="2800" b="1" i="1" u="sng" dirty="0"/>
              <a:t>went</a:t>
            </a:r>
            <a:r>
              <a:rPr lang="en-US" altLang="zh-HK" sz="2800" dirty="0"/>
              <a:t> + quote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55833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723360-C71A-6AFD-10EB-6C9FED4B4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911225"/>
          </a:xfrm>
        </p:spPr>
        <p:txBody>
          <a:bodyPr/>
          <a:lstStyle/>
          <a:p>
            <a:r>
              <a:rPr lang="en-US" altLang="zh-HK" dirty="0"/>
              <a:t>Linguistic signs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3ED7D98-FDBE-064E-7863-AC9061B1A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447800"/>
            <a:ext cx="10659110" cy="5324475"/>
          </a:xfrm>
        </p:spPr>
        <p:txBody>
          <a:bodyPr>
            <a:normAutofit/>
          </a:bodyPr>
          <a:lstStyle/>
          <a:p>
            <a:r>
              <a:rPr lang="en-US" altLang="zh-HK" sz="3200" b="1" dirty="0"/>
              <a:t>Resources</a:t>
            </a:r>
            <a:r>
              <a:rPr lang="en-US" altLang="zh-HK" sz="3200" dirty="0"/>
              <a:t> that help us solve recurring problems in human interaction</a:t>
            </a:r>
          </a:p>
          <a:p>
            <a:r>
              <a:rPr lang="en-US" altLang="zh-HK" sz="3200" b="1" dirty="0"/>
              <a:t>Form</a:t>
            </a:r>
            <a:r>
              <a:rPr lang="en-US" altLang="zh-HK" sz="3200" dirty="0"/>
              <a:t> of a sign: The sounds/hand sign etc. it’s made up of </a:t>
            </a:r>
          </a:p>
          <a:p>
            <a:r>
              <a:rPr lang="en-US" altLang="zh-HK" sz="3200" b="1" dirty="0"/>
              <a:t>Function</a:t>
            </a:r>
            <a:r>
              <a:rPr lang="en-US" altLang="zh-HK" sz="3200" dirty="0"/>
              <a:t> of a sign:  What the sign is used for</a:t>
            </a:r>
            <a:endParaRPr lang="en-US" altLang="zh-HK" sz="2400" dirty="0"/>
          </a:p>
          <a:p>
            <a:pPr marL="0" indent="0">
              <a:buNone/>
            </a:pPr>
            <a:endParaRPr lang="en-US" altLang="zh-HK" sz="3000" dirty="0"/>
          </a:p>
        </p:txBody>
      </p:sp>
    </p:spTree>
    <p:extLst>
      <p:ext uri="{BB962C8B-B14F-4D97-AF65-F5344CB8AC3E}">
        <p14:creationId xmlns:p14="http://schemas.microsoft.com/office/powerpoint/2010/main" val="428496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723360-C71A-6AFD-10EB-6C9FED4B4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911225"/>
          </a:xfrm>
        </p:spPr>
        <p:txBody>
          <a:bodyPr/>
          <a:lstStyle/>
          <a:p>
            <a:r>
              <a:rPr lang="en-US" altLang="zh-HK" dirty="0"/>
              <a:t>Types of linguistic forms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3ED7D98-FDBE-064E-7863-AC9061B1A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447800"/>
            <a:ext cx="10659110" cy="5324475"/>
          </a:xfrm>
        </p:spPr>
        <p:txBody>
          <a:bodyPr>
            <a:normAutofit/>
          </a:bodyPr>
          <a:lstStyle/>
          <a:p>
            <a:r>
              <a:rPr lang="en-US" altLang="zh-HK" sz="3200" dirty="0"/>
              <a:t>Words and phrases</a:t>
            </a:r>
          </a:p>
          <a:p>
            <a:r>
              <a:rPr lang="en-US" altLang="zh-HK" sz="3200" dirty="0"/>
              <a:t>Parts of words (e.g. </a:t>
            </a:r>
            <a:r>
              <a:rPr lang="en-US" altLang="zh-HK" sz="3200" i="1" dirty="0"/>
              <a:t>–</a:t>
            </a:r>
            <a:r>
              <a:rPr lang="en-US" altLang="zh-HK" sz="3200" i="1" dirty="0" err="1"/>
              <a:t>ing</a:t>
            </a:r>
            <a:r>
              <a:rPr lang="en-US" altLang="zh-HK" sz="3200" dirty="0"/>
              <a:t>)</a:t>
            </a:r>
          </a:p>
          <a:p>
            <a:r>
              <a:rPr lang="en-US" altLang="zh-HK" sz="3200" dirty="0"/>
              <a:t>Grammatical patterns</a:t>
            </a:r>
          </a:p>
          <a:p>
            <a:pPr lvl="1"/>
            <a:r>
              <a:rPr lang="en-US" altLang="zh-HK" sz="2800" dirty="0"/>
              <a:t>Word orders (</a:t>
            </a:r>
            <a:r>
              <a:rPr lang="en-US" altLang="zh-HK" sz="2800" i="1" dirty="0"/>
              <a:t>Here we go</a:t>
            </a:r>
            <a:r>
              <a:rPr lang="en-US" altLang="zh-HK" sz="2800" dirty="0"/>
              <a:t> vs </a:t>
            </a:r>
            <a:r>
              <a:rPr lang="en-US" altLang="zh-HK" sz="2800" i="1" dirty="0"/>
              <a:t>We go here</a:t>
            </a:r>
            <a:r>
              <a:rPr lang="en-US" altLang="zh-HK" sz="2800" dirty="0"/>
              <a:t>)</a:t>
            </a:r>
          </a:p>
          <a:p>
            <a:pPr lvl="1"/>
            <a:r>
              <a:rPr lang="en-US" altLang="zh-HK" sz="2800" dirty="0"/>
              <a:t>‘Constructions’ – patterns that include grammatical words and places to put content words</a:t>
            </a:r>
          </a:p>
          <a:p>
            <a:pPr lvl="2"/>
            <a:r>
              <a:rPr lang="en-US" altLang="zh-HK" sz="2600" dirty="0"/>
              <a:t>Adjective-</a:t>
            </a:r>
            <a:r>
              <a:rPr lang="en-US" altLang="zh-HK" sz="2600" i="1" dirty="0"/>
              <a:t>ass</a:t>
            </a:r>
            <a:endParaRPr lang="en-US" altLang="zh-HK" sz="2600" dirty="0"/>
          </a:p>
          <a:p>
            <a:pPr lvl="2"/>
            <a:r>
              <a:rPr lang="en-US" altLang="zh-HK" sz="2600" dirty="0"/>
              <a:t>Person + </a:t>
            </a:r>
            <a:r>
              <a:rPr lang="en-US" altLang="zh-HK" sz="2600" i="1" dirty="0"/>
              <a:t>be</a:t>
            </a:r>
            <a:r>
              <a:rPr lang="en-US" altLang="zh-HK" sz="2600" dirty="0"/>
              <a:t> </a:t>
            </a:r>
            <a:r>
              <a:rPr lang="en-US" altLang="zh-HK" sz="2600" i="1" dirty="0"/>
              <a:t>all / be like / go </a:t>
            </a:r>
            <a:r>
              <a:rPr lang="en-US" altLang="zh-HK" sz="2600" dirty="0"/>
              <a:t>+ quote</a:t>
            </a:r>
          </a:p>
          <a:p>
            <a:pPr lvl="2"/>
            <a:endParaRPr lang="en-US" altLang="zh-HK" sz="2600" dirty="0"/>
          </a:p>
          <a:p>
            <a:pPr marL="0" indent="0">
              <a:buNone/>
            </a:pPr>
            <a:endParaRPr lang="en-US" altLang="zh-HK" sz="3000" dirty="0"/>
          </a:p>
        </p:txBody>
      </p:sp>
    </p:spTree>
    <p:extLst>
      <p:ext uri="{BB962C8B-B14F-4D97-AF65-F5344CB8AC3E}">
        <p14:creationId xmlns:p14="http://schemas.microsoft.com/office/powerpoint/2010/main" val="4072766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6C4B4C-8372-B68B-F2C7-B93C2FDD8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Types of linguistic functions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701E0BD-C0EB-0A7B-5B50-D8CD3A628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4"/>
            <a:ext cx="10659110" cy="4879975"/>
          </a:xfrm>
        </p:spPr>
        <p:txBody>
          <a:bodyPr>
            <a:normAutofit/>
          </a:bodyPr>
          <a:lstStyle/>
          <a:p>
            <a:r>
              <a:rPr lang="en-US" altLang="zh-HK" sz="2800" b="1" dirty="0"/>
              <a:t>Textual</a:t>
            </a:r>
            <a:r>
              <a:rPr lang="en-US" altLang="zh-HK" sz="2800" dirty="0"/>
              <a:t> functions: Indicate relationship between different parts of the conversation</a:t>
            </a:r>
          </a:p>
          <a:p>
            <a:pPr lvl="1"/>
            <a:r>
              <a:rPr lang="en-US" altLang="zh-HK" sz="2600" dirty="0"/>
              <a:t>Example: The word </a:t>
            </a:r>
            <a:r>
              <a:rPr lang="en-US" altLang="zh-HK" sz="2600" i="1" dirty="0"/>
              <a:t>well</a:t>
            </a:r>
            <a:r>
              <a:rPr lang="en-US" altLang="zh-HK" sz="2600" dirty="0"/>
              <a:t> tells people that you’re going to say something that is unexpected in the context</a:t>
            </a:r>
          </a:p>
          <a:p>
            <a:r>
              <a:rPr lang="en-US" altLang="zh-HK" sz="2800" b="1" dirty="0"/>
              <a:t>Interactional</a:t>
            </a:r>
            <a:r>
              <a:rPr lang="en-US" altLang="zh-HK" sz="2800" dirty="0"/>
              <a:t> functions:</a:t>
            </a:r>
          </a:p>
          <a:p>
            <a:pPr lvl="1"/>
            <a:r>
              <a:rPr lang="en-US" altLang="zh-HK" sz="2600" dirty="0"/>
              <a:t>Example: The word </a:t>
            </a:r>
            <a:r>
              <a:rPr lang="en-US" altLang="zh-HK" sz="2600" i="1" dirty="0"/>
              <a:t>uh-hunh</a:t>
            </a:r>
            <a:r>
              <a:rPr lang="en-US" altLang="zh-HK" sz="2600" dirty="0"/>
              <a:t> tells people that you understand what they mean and gives them a green light to keep talking</a:t>
            </a:r>
          </a:p>
          <a:p>
            <a:r>
              <a:rPr lang="en-US" altLang="zh-HK" sz="2800" b="1" dirty="0"/>
              <a:t>Social</a:t>
            </a:r>
            <a:r>
              <a:rPr lang="en-US" altLang="zh-HK" sz="2800" dirty="0"/>
              <a:t> functions: </a:t>
            </a:r>
          </a:p>
          <a:p>
            <a:pPr lvl="1"/>
            <a:r>
              <a:rPr lang="en-US" altLang="zh-HK" sz="2600" dirty="0"/>
              <a:t>Example: Nerds use </a:t>
            </a:r>
            <a:r>
              <a:rPr lang="en-US" altLang="zh-HK" sz="2600" i="1" dirty="0"/>
              <a:t>she went</a:t>
            </a:r>
            <a:r>
              <a:rPr lang="en-US" altLang="zh-HK" sz="2600" dirty="0"/>
              <a:t> + quote, popular kids use </a:t>
            </a:r>
            <a:r>
              <a:rPr lang="en-US" altLang="zh-HK" sz="2600" i="1" dirty="0"/>
              <a:t>she was all</a:t>
            </a:r>
            <a:r>
              <a:rPr lang="en-US" altLang="zh-HK" sz="2600" dirty="0"/>
              <a:t> + quote</a:t>
            </a:r>
            <a:r>
              <a:rPr lang="en-US" altLang="zh-HK" sz="2600" i="1" dirty="0"/>
              <a:t> </a:t>
            </a:r>
            <a:r>
              <a:rPr lang="en-US" altLang="zh-HK" sz="2600" dirty="0"/>
              <a:t>(</a:t>
            </a:r>
            <a:r>
              <a:rPr lang="en-US" altLang="zh-HK" sz="2600" dirty="0" err="1"/>
              <a:t>Bucholtz</a:t>
            </a:r>
            <a:r>
              <a:rPr lang="en-US" altLang="zh-HK" sz="2600" dirty="0"/>
              <a:t> 2002)</a:t>
            </a:r>
          </a:p>
          <a:p>
            <a:r>
              <a:rPr lang="en-US" altLang="zh-HK" sz="2800" dirty="0"/>
              <a:t>……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52745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2D8C8F-C054-FCD8-9B33-AA3FD3D8C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20" y="405765"/>
            <a:ext cx="11699240" cy="965835"/>
          </a:xfrm>
        </p:spPr>
        <p:txBody>
          <a:bodyPr>
            <a:normAutofit fontScale="90000"/>
          </a:bodyPr>
          <a:lstStyle/>
          <a:p>
            <a:r>
              <a:rPr lang="en-US" altLang="zh-HK" dirty="0"/>
              <a:t>Common ways to study linguistic phenomena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4D3FAF9-0C9E-C98A-DA2C-9D3281474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51304"/>
            <a:ext cx="11130280" cy="5032375"/>
          </a:xfrm>
        </p:spPr>
        <p:txBody>
          <a:bodyPr>
            <a:normAutofit fontScale="92500" lnSpcReduction="10000"/>
          </a:bodyPr>
          <a:lstStyle/>
          <a:p>
            <a:r>
              <a:rPr lang="en-US" altLang="zh-HK" sz="4000" dirty="0"/>
              <a:t>Form-to-function</a:t>
            </a:r>
          </a:p>
          <a:p>
            <a:pPr lvl="1"/>
            <a:r>
              <a:rPr lang="en-US" altLang="zh-HK" sz="3800" dirty="0"/>
              <a:t>Start from a </a:t>
            </a:r>
            <a:r>
              <a:rPr lang="en-US" altLang="zh-HK" sz="3800" b="1" dirty="0"/>
              <a:t>form</a:t>
            </a:r>
            <a:r>
              <a:rPr lang="en-US" altLang="zh-HK" sz="3800" dirty="0"/>
              <a:t> as the thing we’re studying</a:t>
            </a:r>
          </a:p>
          <a:p>
            <a:pPr lvl="1"/>
            <a:r>
              <a:rPr lang="en-US" altLang="zh-HK" sz="3800" dirty="0"/>
              <a:t>Then study its </a:t>
            </a:r>
            <a:r>
              <a:rPr lang="en-US" altLang="zh-HK" sz="3800" b="1" dirty="0"/>
              <a:t>function</a:t>
            </a:r>
            <a:r>
              <a:rPr lang="en-US" altLang="zh-HK" sz="3800" dirty="0"/>
              <a:t> and </a:t>
            </a:r>
            <a:r>
              <a:rPr lang="en-US" altLang="zh-HK" sz="3800" b="1" dirty="0"/>
              <a:t>situations of use</a:t>
            </a:r>
          </a:p>
          <a:p>
            <a:pPr lvl="1"/>
            <a:r>
              <a:rPr lang="en-US" altLang="zh-HK" sz="3800" dirty="0"/>
              <a:t>Like writing a dictionary entry</a:t>
            </a:r>
          </a:p>
          <a:p>
            <a:r>
              <a:rPr lang="en-US" altLang="zh-HK" sz="4000" dirty="0"/>
              <a:t>Function-to-form</a:t>
            </a:r>
          </a:p>
          <a:p>
            <a:pPr lvl="1"/>
            <a:r>
              <a:rPr lang="en-US" altLang="zh-HK" sz="3800" dirty="0"/>
              <a:t>Start from a </a:t>
            </a:r>
            <a:r>
              <a:rPr lang="en-US" altLang="zh-HK" sz="3800" b="1" dirty="0"/>
              <a:t>broad</a:t>
            </a:r>
            <a:r>
              <a:rPr lang="en-US" altLang="zh-HK" sz="3800" dirty="0"/>
              <a:t> </a:t>
            </a:r>
            <a:r>
              <a:rPr lang="en-US" altLang="zh-HK" sz="3800" b="1" dirty="0"/>
              <a:t>function</a:t>
            </a:r>
            <a:r>
              <a:rPr lang="en-US" altLang="zh-HK" sz="3800" dirty="0"/>
              <a:t> that we perform through language (e.g. answering a yes/no question)</a:t>
            </a:r>
          </a:p>
          <a:p>
            <a:pPr lvl="1"/>
            <a:r>
              <a:rPr lang="en-US" altLang="zh-HK" sz="3800" dirty="0"/>
              <a:t>Then find </a:t>
            </a:r>
            <a:r>
              <a:rPr lang="en-US" altLang="zh-HK" sz="3800" b="1" dirty="0"/>
              <a:t>forms</a:t>
            </a:r>
            <a:r>
              <a:rPr lang="en-US" altLang="zh-HK" sz="3800" dirty="0"/>
              <a:t> that perform that function</a:t>
            </a:r>
          </a:p>
          <a:p>
            <a:pPr lvl="1"/>
            <a:r>
              <a:rPr lang="en-US" altLang="zh-HK" sz="3800" dirty="0"/>
              <a:t>Finally examine </a:t>
            </a:r>
            <a:r>
              <a:rPr lang="en-US" altLang="zh-HK" sz="3800" b="1" dirty="0"/>
              <a:t>nuanced differences in function or situation of use </a:t>
            </a:r>
            <a:r>
              <a:rPr lang="en-US" altLang="zh-HK" sz="3800" dirty="0"/>
              <a:t>between those forms</a:t>
            </a:r>
          </a:p>
          <a:p>
            <a:endParaRPr lang="zh-HK" altLang="en-US" sz="4000" dirty="0"/>
          </a:p>
        </p:txBody>
      </p:sp>
    </p:spTree>
    <p:extLst>
      <p:ext uri="{BB962C8B-B14F-4D97-AF65-F5344CB8AC3E}">
        <p14:creationId xmlns:p14="http://schemas.microsoft.com/office/powerpoint/2010/main" val="821224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2D8C8F-C054-FCD8-9B33-AA3FD3D8C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The distributional hypothesis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4D3FAF9-0C9E-C98A-DA2C-9D3281474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965" y="1595496"/>
            <a:ext cx="10659110" cy="6619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K" sz="4000" dirty="0"/>
              <a:t>‘You shall know a word by the company it keeps’</a:t>
            </a:r>
            <a:endParaRPr lang="zh-HK" altLang="en-US" sz="4000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17F84FE-EF6C-D0B9-BCED-752A72B87124}"/>
              </a:ext>
            </a:extLst>
          </p:cNvPr>
          <p:cNvSpPr txBox="1"/>
          <p:nvPr/>
        </p:nvSpPr>
        <p:spPr>
          <a:xfrm>
            <a:off x="672465" y="2529959"/>
            <a:ext cx="1057338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HK" sz="3200" dirty="0"/>
              <a:t>To examine </a:t>
            </a:r>
            <a:r>
              <a:rPr lang="en-US" altLang="zh-HK" sz="3200" b="1" dirty="0"/>
              <a:t>what</a:t>
            </a:r>
            <a:r>
              <a:rPr lang="en-US" altLang="zh-HK" sz="3200" dirty="0"/>
              <a:t> </a:t>
            </a:r>
            <a:r>
              <a:rPr lang="en-US" altLang="zh-HK" sz="3200" b="1" dirty="0"/>
              <a:t>function</a:t>
            </a:r>
            <a:r>
              <a:rPr lang="en-US" altLang="zh-HK" sz="3200" dirty="0"/>
              <a:t> a linguistic sign performs, the best way to do it is to look at </a:t>
            </a:r>
            <a:r>
              <a:rPr lang="en-US" altLang="zh-HK" sz="3200" b="1" dirty="0"/>
              <a:t>when</a:t>
            </a:r>
            <a:r>
              <a:rPr lang="en-US" altLang="zh-HK" sz="3200" dirty="0"/>
              <a:t> people use it, i.e. </a:t>
            </a:r>
            <a:r>
              <a:rPr lang="en-US" altLang="zh-HK" sz="3200" b="1" dirty="0"/>
              <a:t>distributional properties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HK" sz="3200" dirty="0"/>
              <a:t>What kinds of words, phrases, sentences, etc. tend to come before or after it?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HK" sz="3200" dirty="0"/>
              <a:t>Where does it occur within an utterance?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HK" sz="3200" dirty="0"/>
              <a:t>What kinds of person tends to use it?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HK" sz="3200" dirty="0"/>
              <a:t>How do people tend to respond to it?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HK" sz="3200" dirty="0"/>
          </a:p>
        </p:txBody>
      </p:sp>
      <p:pic>
        <p:nvPicPr>
          <p:cNvPr id="4098" name="Picture 2" descr="Vector image of friends having a drink | Free SVG">
            <a:extLst>
              <a:ext uri="{FF2B5EF4-FFF2-40B4-BE49-F238E27FC236}">
                <a16:creationId xmlns:a16="http://schemas.microsoft.com/office/drawing/2014/main" id="{926303CF-75F3-F4C6-8474-5C2A4BCA0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349" y="463867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780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B72A38-8479-6ACA-0854-1ADBF82CF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HK" dirty="0"/>
              <a:t>Simple example: What if we want to know the function of </a:t>
            </a:r>
            <a:r>
              <a:rPr lang="en-US" altLang="zh-HK" i="1" dirty="0"/>
              <a:t>yuck</a:t>
            </a:r>
            <a:r>
              <a:rPr lang="en-US" altLang="zh-HK" dirty="0"/>
              <a:t>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1A26F81-9810-16EA-3DF0-B6D7E2368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5"/>
            <a:ext cx="8985885" cy="4351338"/>
          </a:xfrm>
        </p:spPr>
        <p:txBody>
          <a:bodyPr>
            <a:normAutofit/>
          </a:bodyPr>
          <a:lstStyle/>
          <a:p>
            <a:r>
              <a:rPr lang="en-US" altLang="zh-HK" sz="3600" dirty="0"/>
              <a:t>It tends to occur near other words like </a:t>
            </a:r>
            <a:r>
              <a:rPr lang="en-US" altLang="zh-HK" sz="3600" i="1" dirty="0" err="1"/>
              <a:t>e</a:t>
            </a:r>
            <a:r>
              <a:rPr lang="en-US" altLang="zh-HK" sz="3400" i="1" dirty="0" err="1"/>
              <a:t>ww</a:t>
            </a:r>
            <a:r>
              <a:rPr lang="en-US" altLang="zh-HK" sz="3400" dirty="0"/>
              <a:t>, </a:t>
            </a:r>
            <a:r>
              <a:rPr lang="en-US" altLang="zh-HK" sz="3400" i="1" dirty="0"/>
              <a:t>gross, disgusting</a:t>
            </a:r>
          </a:p>
          <a:p>
            <a:r>
              <a:rPr lang="en-US" altLang="zh-HK" sz="3600" dirty="0"/>
              <a:t>People tend to frown when they say it</a:t>
            </a:r>
          </a:p>
          <a:p>
            <a:r>
              <a:rPr lang="en-US" altLang="zh-HK" sz="3600" dirty="0"/>
              <a:t>People who portray themselves as tough and strong (and so less likely to express emotion) are less likely to say it</a:t>
            </a:r>
          </a:p>
          <a:p>
            <a:r>
              <a:rPr lang="en-US" altLang="zh-HK" sz="3600" b="1" u="sng" dirty="0"/>
              <a:t>Conclusion</a:t>
            </a:r>
            <a:r>
              <a:rPr lang="en-US" altLang="zh-HK" sz="3600" dirty="0"/>
              <a:t>: It is used to express disgust.</a:t>
            </a:r>
            <a:endParaRPr lang="zh-HK" altLang="en-US" sz="3600" dirty="0"/>
          </a:p>
        </p:txBody>
      </p:sp>
      <p:pic>
        <p:nvPicPr>
          <p:cNvPr id="3074" name="Picture 2" descr="Graphic Yuck Smiley - Free vector graphic on Pixabay - Pixabay">
            <a:extLst>
              <a:ext uri="{FF2B5EF4-FFF2-40B4-BE49-F238E27FC236}">
                <a16:creationId xmlns:a16="http://schemas.microsoft.com/office/drawing/2014/main" id="{046190BE-B49A-5C0E-4768-9EAF57741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480" y="2485222"/>
            <a:ext cx="1679574" cy="188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662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2638F4-FF67-3180-DE94-E9CCC1725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Two ways to use distributions</a:t>
            </a:r>
            <a:endParaRPr lang="zh-HK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B444DC6-26FE-3C6F-9152-40BDA8044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HK" sz="3600" dirty="0"/>
              <a:t>Comparing different functions of a single form</a:t>
            </a:r>
            <a:endParaRPr lang="zh-HK" altLang="en-US" sz="3600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62BBF08C-C734-30FB-1D94-946570950D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zh-HK" sz="2800" dirty="0"/>
              <a:t>Compile all instances of </a:t>
            </a:r>
            <a:r>
              <a:rPr lang="en-US" altLang="zh-HK" sz="2800" i="1" dirty="0"/>
              <a:t>but</a:t>
            </a:r>
            <a:endParaRPr lang="en-US" altLang="zh-HK" sz="2800" dirty="0"/>
          </a:p>
          <a:p>
            <a:pPr marL="457200" indent="-457200">
              <a:buFont typeface="+mj-lt"/>
              <a:buAutoNum type="arabicPeriod"/>
            </a:pPr>
            <a:r>
              <a:rPr lang="en-US" altLang="zh-HK" sz="2800" dirty="0"/>
              <a:t>For each instance, note distributional properties</a:t>
            </a:r>
            <a:r>
              <a:rPr lang="zh-HK" altLang="en-US" sz="2800" dirty="0"/>
              <a:t> </a:t>
            </a:r>
            <a:r>
              <a:rPr lang="en-US" altLang="zh-HK" sz="2800" dirty="0"/>
              <a:t>(e.g.</a:t>
            </a:r>
            <a:r>
              <a:rPr lang="zh-HK" altLang="en-US" sz="2800" dirty="0"/>
              <a:t> </a:t>
            </a:r>
            <a:r>
              <a:rPr lang="en-US" altLang="zh-HK" sz="2800" dirty="0"/>
              <a:t>where</a:t>
            </a:r>
            <a:r>
              <a:rPr lang="zh-HK" altLang="en-US" sz="2800" dirty="0"/>
              <a:t> </a:t>
            </a:r>
            <a:r>
              <a:rPr lang="en-US" altLang="zh-HK" sz="2800" dirty="0"/>
              <a:t>it</a:t>
            </a:r>
            <a:r>
              <a:rPr lang="zh-HK" altLang="en-US" sz="2800" dirty="0"/>
              <a:t> </a:t>
            </a:r>
            <a:r>
              <a:rPr lang="en-US" altLang="zh-HK" sz="2800" dirty="0"/>
              <a:t>occurs</a:t>
            </a:r>
            <a:r>
              <a:rPr lang="zh-HK" altLang="en-US" sz="2800" dirty="0"/>
              <a:t> </a:t>
            </a:r>
            <a:r>
              <a:rPr lang="en-US" altLang="zh-HK" sz="2800" dirty="0"/>
              <a:t>in</a:t>
            </a:r>
            <a:r>
              <a:rPr lang="zh-HK" altLang="en-US" sz="2800" dirty="0"/>
              <a:t> </a:t>
            </a:r>
            <a:r>
              <a:rPr lang="en-US" altLang="zh-HK" sz="2800" dirty="0"/>
              <a:t>a</a:t>
            </a:r>
            <a:r>
              <a:rPr lang="zh-HK" altLang="en-US" sz="2800" dirty="0"/>
              <a:t> </a:t>
            </a:r>
            <a:r>
              <a:rPr lang="en-US" altLang="zh-HK" sz="2800" dirty="0"/>
              <a:t>sentence: in the middle of a clause or between two clauses?)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HK" sz="2800" dirty="0"/>
              <a:t>Look at whether you can separate the different instances into two piles (</a:t>
            </a:r>
            <a:r>
              <a:rPr lang="en-US" altLang="zh-HK" sz="2800" i="1" dirty="0"/>
              <a:t>He is but a boy</a:t>
            </a:r>
            <a:r>
              <a:rPr lang="en-US" altLang="zh-HK" sz="2800" dirty="0"/>
              <a:t> vs </a:t>
            </a:r>
            <a:r>
              <a:rPr lang="en-US" altLang="zh-HK" sz="2800" i="1" dirty="0"/>
              <a:t>He is a boy but he is smart)</a:t>
            </a:r>
            <a:endParaRPr lang="en-US" altLang="zh-HK" sz="2800" dirty="0"/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B4738AE2-3EDB-5BFB-03B9-B93EBB1513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90688"/>
            <a:ext cx="5457825" cy="1046161"/>
          </a:xfrm>
        </p:spPr>
        <p:txBody>
          <a:bodyPr>
            <a:noAutofit/>
          </a:bodyPr>
          <a:lstStyle/>
          <a:p>
            <a:r>
              <a:rPr lang="en-US" altLang="zh-HK" sz="3200" dirty="0"/>
              <a:t>Comparing different signs / presence vs absence of a form</a:t>
            </a:r>
            <a:endParaRPr lang="zh-HK" altLang="en-US" sz="3200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694CF78C-9369-BB2A-E022-875E04CA160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zh-HK" sz="2800" dirty="0"/>
              <a:t>Compile all instances of </a:t>
            </a:r>
            <a:r>
              <a:rPr lang="en-US" altLang="zh-HK" sz="2800" i="1" dirty="0"/>
              <a:t>be all</a:t>
            </a:r>
            <a:r>
              <a:rPr lang="en-US" altLang="zh-HK" sz="2800" dirty="0"/>
              <a:t>, </a:t>
            </a:r>
            <a:r>
              <a:rPr lang="en-US" altLang="zh-HK" sz="2800" i="1" dirty="0"/>
              <a:t>be like</a:t>
            </a:r>
            <a:r>
              <a:rPr lang="en-US" altLang="zh-HK" sz="2800" dirty="0"/>
              <a:t> and </a:t>
            </a:r>
            <a:r>
              <a:rPr lang="en-US" altLang="zh-HK" sz="2800" i="1" dirty="0"/>
              <a:t>go</a:t>
            </a:r>
            <a:endParaRPr lang="en-US" altLang="zh-HK" sz="2800" dirty="0"/>
          </a:p>
          <a:p>
            <a:pPr marL="457200" indent="-457200">
              <a:buFont typeface="+mj-lt"/>
              <a:buAutoNum type="arabicPeriod"/>
            </a:pPr>
            <a:r>
              <a:rPr lang="en-US" altLang="zh-HK" sz="2800" dirty="0"/>
              <a:t>For each one, note distributional properties (e.g. who is saying it, whether it occurs with other words like </a:t>
            </a:r>
            <a:r>
              <a:rPr lang="en-US" altLang="zh-HK" sz="2800" i="1" dirty="0"/>
              <a:t>totally</a:t>
            </a:r>
            <a:r>
              <a:rPr lang="en-US" altLang="zh-HK" sz="28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HK" sz="2800" dirty="0"/>
              <a:t>Compare the difference in distribution between the three signs)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37426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09" name="Rectangle 1067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0" name="Rectangle 1069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111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1112" name="Oval 1072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3" name="Oval 1073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4" name="Oval 1074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5" name="Oval 1075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6" name="Oval 1076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7" name="Oval 1077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8" name="Oval 1078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9" name="Oval 1079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0" name="Oval 1080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1" name="Oval 1081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2" name="Freeform: Shape 1082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23" name="Freeform: Shape 1083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24" name="Freeform: Shape 1084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25" name="Oval 1085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6" name="Freeform: Shape 1086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1127" name="Rectangle 1088">
            <a:extLst>
              <a:ext uri="{FF2B5EF4-FFF2-40B4-BE49-F238E27FC236}">
                <a16:creationId xmlns:a16="http://schemas.microsoft.com/office/drawing/2014/main" id="{2BC1ABCC-77B6-4307-94AF-77F62EA6A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8" name="Rectangle 1090">
            <a:extLst>
              <a:ext uri="{FF2B5EF4-FFF2-40B4-BE49-F238E27FC236}">
                <a16:creationId xmlns:a16="http://schemas.microsoft.com/office/drawing/2014/main" id="{56372DFE-02D0-4707-95D8-6F9DE891F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28C63DB-317E-02CB-7D52-F76D0FB5D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885" y="1122363"/>
            <a:ext cx="5047488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4600" kern="1200">
                <a:latin typeface="+mj-lt"/>
                <a:ea typeface="+mj-ea"/>
                <a:cs typeface="+mj-cs"/>
              </a:rPr>
              <a:t>Gonzáles Temer (2014): Click sounds in Chilean Spanish</a:t>
            </a:r>
          </a:p>
        </p:txBody>
      </p:sp>
      <p:sp>
        <p:nvSpPr>
          <p:cNvPr id="1129" name="Oval 3">
            <a:extLst>
              <a:ext uri="{FF2B5EF4-FFF2-40B4-BE49-F238E27FC236}">
                <a16:creationId xmlns:a16="http://schemas.microsoft.com/office/drawing/2014/main" id="{35D99BC2-3D65-44BB-BCFA-297AE170F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37392" y="284085"/>
            <a:ext cx="1571298" cy="15712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0" name="Oval 1">
            <a:extLst>
              <a:ext uri="{FF2B5EF4-FFF2-40B4-BE49-F238E27FC236}">
                <a16:creationId xmlns:a16="http://schemas.microsoft.com/office/drawing/2014/main" id="{9307ECE2-3068-4644-80ED-FC1644613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250" y="4296175"/>
            <a:ext cx="1996328" cy="199632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Santiago de Chile 1080P, 2K, 4K, 5K HD wallpapers free download | Wallpaper  Flare">
            <a:extLst>
              <a:ext uri="{FF2B5EF4-FFF2-40B4-BE49-F238E27FC236}">
                <a16:creationId xmlns:a16="http://schemas.microsoft.com/office/drawing/2014/main" id="{00462F3D-0B82-A233-64F6-0983FCD0F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8" r="19932" b="1"/>
          <a:stretch/>
        </p:blipFill>
        <p:spPr bwMode="auto">
          <a:xfrm>
            <a:off x="1947782" y="1937785"/>
            <a:ext cx="3588262" cy="3588262"/>
          </a:xfrm>
          <a:custGeom>
            <a:avLst/>
            <a:gdLst/>
            <a:ahLst/>
            <a:cxnLst/>
            <a:rect l="l" t="t" r="r" b="b"/>
            <a:pathLst>
              <a:path w="3111160" h="3111160">
                <a:moveTo>
                  <a:pt x="1555580" y="0"/>
                </a:moveTo>
                <a:cubicBezTo>
                  <a:pt x="2414703" y="0"/>
                  <a:pt x="3111160" y="696457"/>
                  <a:pt x="3111160" y="1555580"/>
                </a:cubicBezTo>
                <a:cubicBezTo>
                  <a:pt x="3111160" y="2414703"/>
                  <a:pt x="2414703" y="3111160"/>
                  <a:pt x="1555580" y="3111160"/>
                </a:cubicBezTo>
                <a:cubicBezTo>
                  <a:pt x="696457" y="3111160"/>
                  <a:pt x="0" y="2414703"/>
                  <a:pt x="0" y="1555580"/>
                </a:cubicBezTo>
                <a:cubicBezTo>
                  <a:pt x="0" y="696457"/>
                  <a:pt x="696457" y="0"/>
                  <a:pt x="15555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hile Flag Images | Free Photos, PNG Stickers, Wallpapers &amp; Backgrounds -  rawpixel">
            <a:extLst>
              <a:ext uri="{FF2B5EF4-FFF2-40B4-BE49-F238E27FC236}">
                <a16:creationId xmlns:a16="http://schemas.microsoft.com/office/drawing/2014/main" id="{612298B0-013E-E468-6753-D945DBCAAD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500" y1="18250" x2="53500" y2="1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-1091061" y="-117004"/>
            <a:ext cx="4273004" cy="4273004"/>
          </a:xfrm>
          <a:custGeom>
            <a:avLst/>
            <a:gdLst/>
            <a:ahLst/>
            <a:cxnLst/>
            <a:rect l="l" t="t" r="r" b="b"/>
            <a:pathLst>
              <a:path w="3111160" h="3111160">
                <a:moveTo>
                  <a:pt x="1555580" y="0"/>
                </a:moveTo>
                <a:cubicBezTo>
                  <a:pt x="2414703" y="0"/>
                  <a:pt x="3111160" y="696457"/>
                  <a:pt x="3111160" y="1555580"/>
                </a:cubicBezTo>
                <a:cubicBezTo>
                  <a:pt x="3111160" y="2414703"/>
                  <a:pt x="2414703" y="3111160"/>
                  <a:pt x="1555580" y="3111160"/>
                </a:cubicBezTo>
                <a:cubicBezTo>
                  <a:pt x="696457" y="3111160"/>
                  <a:pt x="0" y="2414703"/>
                  <a:pt x="0" y="1555580"/>
                </a:cubicBezTo>
                <a:cubicBezTo>
                  <a:pt x="0" y="696457"/>
                  <a:pt x="696457" y="0"/>
                  <a:pt x="15555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1" name="Graphic 1096">
            <a:extLst>
              <a:ext uri="{FF2B5EF4-FFF2-40B4-BE49-F238E27FC236}">
                <a16:creationId xmlns:a16="http://schemas.microsoft.com/office/drawing/2014/main" id="{0496AAAD-4F2D-400F-9DAF-D59E62106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4696" y="284084"/>
            <a:ext cx="1571299" cy="1571299"/>
          </a:xfrm>
          <a:prstGeom prst="rect">
            <a:avLst/>
          </a:prstGeom>
        </p:spPr>
      </p:pic>
      <p:pic>
        <p:nvPicPr>
          <p:cNvPr id="1132" name="Graphic 1098">
            <a:extLst>
              <a:ext uri="{FF2B5EF4-FFF2-40B4-BE49-F238E27FC236}">
                <a16:creationId xmlns:a16="http://schemas.microsoft.com/office/drawing/2014/main" id="{4EA3C006-282A-4B6A-918F-AC55B4D6A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2561" y="4296174"/>
            <a:ext cx="1996327" cy="199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130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D69518-C8E6-466B-60CE-D1AD234A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Linguistic sign studied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784EB6F-3C48-EE21-D2E1-7F02ADF41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200" dirty="0"/>
              <a:t>Clicks</a:t>
            </a:r>
            <a:r>
              <a:rPr lang="zh-HK" altLang="en-US" sz="3200" dirty="0"/>
              <a:t> </a:t>
            </a:r>
            <a:r>
              <a:rPr lang="en-US" altLang="zh-HK" sz="3200" dirty="0"/>
              <a:t>(</a:t>
            </a:r>
            <a:r>
              <a:rPr lang="en-US" altLang="zh-HK" sz="3200" i="1" dirty="0"/>
              <a:t>tsk-tsk</a:t>
            </a:r>
            <a:r>
              <a:rPr lang="en-US" altLang="zh-HK" sz="3200" dirty="0"/>
              <a:t>)</a:t>
            </a:r>
          </a:p>
          <a:p>
            <a:r>
              <a:rPr lang="en-US" altLang="zh-HK" sz="3200" dirty="0"/>
              <a:t>Functions mentioned in the literature (Section 1.2)</a:t>
            </a:r>
          </a:p>
          <a:p>
            <a:pPr lvl="1"/>
            <a:r>
              <a:rPr lang="en-US" altLang="zh-HK" sz="3000" dirty="0"/>
              <a:t>Signal a change of topic</a:t>
            </a:r>
          </a:p>
          <a:p>
            <a:pPr lvl="1"/>
            <a:r>
              <a:rPr lang="en-US" altLang="zh-HK" sz="3000" dirty="0"/>
              <a:t>Tell people you’re trying to find the right word</a:t>
            </a:r>
          </a:p>
          <a:p>
            <a:pPr lvl="1"/>
            <a:r>
              <a:rPr lang="en-US" altLang="zh-HK" sz="3000" dirty="0"/>
              <a:t>Show disapproval</a:t>
            </a:r>
          </a:p>
        </p:txBody>
      </p:sp>
      <p:pic>
        <p:nvPicPr>
          <p:cNvPr id="5122" name="Picture 2" descr="Tsk Tsk Tsk Finger Wag GIF | GIFDB.com">
            <a:extLst>
              <a:ext uri="{FF2B5EF4-FFF2-40B4-BE49-F238E27FC236}">
                <a16:creationId xmlns:a16="http://schemas.microsoft.com/office/drawing/2014/main" id="{61B26D1F-4252-36C7-BE2A-27F44FB5C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0" y="4001294"/>
            <a:ext cx="4048125" cy="269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297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1722F3-900E-3C02-6DDF-4AFF683D0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Methodology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CB662AD-80FD-B6C3-4A67-A16638953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090" y="1690688"/>
            <a:ext cx="10659110" cy="4351338"/>
          </a:xfrm>
        </p:spPr>
        <p:txBody>
          <a:bodyPr>
            <a:normAutofit/>
          </a:bodyPr>
          <a:lstStyle/>
          <a:p>
            <a:r>
              <a:rPr lang="en-US" altLang="zh-HK" sz="4000" b="1" dirty="0"/>
              <a:t>Form-to-function</a:t>
            </a:r>
            <a:r>
              <a:rPr lang="en-US" altLang="zh-HK" sz="4000" dirty="0"/>
              <a:t>: Start with the form (click), discover what functions it performs</a:t>
            </a:r>
          </a:p>
          <a:p>
            <a:r>
              <a:rPr lang="en-US" altLang="zh-HK" sz="4000" dirty="0"/>
              <a:t>Comparing </a:t>
            </a:r>
            <a:r>
              <a:rPr lang="en-US" altLang="zh-HK" sz="4000" b="1" dirty="0"/>
              <a:t>different functions </a:t>
            </a:r>
            <a:r>
              <a:rPr lang="en-US" altLang="zh-HK" sz="4000" dirty="0"/>
              <a:t>of a single sign</a:t>
            </a:r>
          </a:p>
          <a:p>
            <a:r>
              <a:rPr lang="en-US" altLang="zh-HK" sz="4000" dirty="0"/>
              <a:t>Three functions, each with its own distributional properties</a:t>
            </a:r>
          </a:p>
          <a:p>
            <a:endParaRPr lang="zh-HK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411821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9FC3FE-7C0B-BA49-C431-A85415223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Function 1: Incipient speakership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3730C0D-92AA-BEF2-CB3E-11C6B9EBE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600" dirty="0"/>
              <a:t>At the start of a turn: Tell the other person you are about to speak</a:t>
            </a:r>
          </a:p>
          <a:p>
            <a:r>
              <a:rPr lang="en-US" altLang="zh-HK" sz="3600" dirty="0"/>
              <a:t>At the start of a TCU (roughly a sentence or sentence fragment): Tell the other person you want to keep talking</a:t>
            </a:r>
          </a:p>
          <a:p>
            <a:r>
              <a:rPr lang="en-US" altLang="zh-HK" sz="3600" dirty="0"/>
              <a:t>At the start of a </a:t>
            </a:r>
            <a:r>
              <a:rPr lang="en-US" altLang="zh-HK" sz="3600" i="1" dirty="0"/>
              <a:t>sequence</a:t>
            </a:r>
            <a:r>
              <a:rPr lang="en-US" altLang="zh-HK" sz="3600" dirty="0"/>
              <a:t> (thing to talk about): Starting a new topic</a:t>
            </a:r>
            <a:endParaRPr lang="zh-HK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700566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127944A-9C88-8358-971D-240E29F07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Function 2: </a:t>
            </a:r>
            <a:r>
              <a:rPr lang="en-US" altLang="zh-HK" dirty="0" err="1"/>
              <a:t>Signalling</a:t>
            </a:r>
            <a:r>
              <a:rPr lang="en-US" altLang="zh-HK" dirty="0"/>
              <a:t> a word search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FB3C6C5-A291-73D1-F03D-E3751DF24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5"/>
            <a:ext cx="4191000" cy="4849495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200" dirty="0"/>
              <a:t>The</a:t>
            </a:r>
            <a:r>
              <a:rPr lang="zh-TW" altLang="en-US" sz="3200" dirty="0"/>
              <a:t> </a:t>
            </a:r>
            <a:r>
              <a:rPr lang="en-US" altLang="zh-TW" sz="3200" dirty="0"/>
              <a:t>click</a:t>
            </a:r>
            <a:r>
              <a:rPr lang="zh-TW" altLang="en-US" sz="3200" dirty="0"/>
              <a:t> </a:t>
            </a:r>
            <a:r>
              <a:rPr lang="en-HK" altLang="zh-HK" sz="2800" b="0" i="0" dirty="0">
                <a:effectLst/>
                <a:latin typeface="Courier New" panose="02070309020205020404" pitchFamily="49" charset="0"/>
              </a:rPr>
              <a:t>ʘ </a:t>
            </a:r>
            <a:r>
              <a:rPr lang="en-HK" altLang="zh-HK" sz="3200" b="0" i="0" dirty="0">
                <a:effectLst/>
                <a:latin typeface="Callibri"/>
              </a:rPr>
              <a:t>tells people that you are trying to think of the right word</a:t>
            </a:r>
            <a:endParaRPr lang="zh-HK" altLang="en-US" sz="3200" dirty="0">
              <a:latin typeface="Callibr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76F4627-9841-44F7-6DED-228F665FF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240" y="1690688"/>
            <a:ext cx="7017882" cy="4984432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id="{7913E715-FBD2-9D7D-01E8-3A7FD2850534}"/>
              </a:ext>
            </a:extLst>
          </p:cNvPr>
          <p:cNvSpPr/>
          <p:nvPr/>
        </p:nvSpPr>
        <p:spPr>
          <a:xfrm>
            <a:off x="7134225" y="3262312"/>
            <a:ext cx="390525" cy="3714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96950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AF09560-CE85-17A3-3955-C0232E077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Function 3: Stance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29BAC63-5ED4-8B14-5DC6-F554208CF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5"/>
            <a:ext cx="10659110" cy="2431415"/>
          </a:xfrm>
        </p:spPr>
        <p:txBody>
          <a:bodyPr>
            <a:normAutofit/>
          </a:bodyPr>
          <a:lstStyle/>
          <a:p>
            <a:r>
              <a:rPr lang="en-US" altLang="zh-HK" sz="3600" dirty="0"/>
              <a:t>Beginning of the turn</a:t>
            </a:r>
          </a:p>
          <a:p>
            <a:r>
              <a:rPr lang="en-US" altLang="zh-HK" sz="3600" dirty="0"/>
              <a:t>Click + </a:t>
            </a:r>
            <a:r>
              <a:rPr lang="en-US" altLang="zh-HK" sz="3600" i="1" dirty="0"/>
              <a:t>ah</a:t>
            </a:r>
            <a:r>
              <a:rPr lang="en-US" altLang="zh-HK" sz="3600" dirty="0"/>
              <a:t>: Change of state, e.g. ‘Oh, </a:t>
            </a:r>
            <a:r>
              <a:rPr lang="en-US" altLang="zh-HK" sz="3600" i="1" dirty="0"/>
              <a:t>now</a:t>
            </a:r>
            <a:r>
              <a:rPr lang="en-US" altLang="zh-HK" sz="3600" dirty="0"/>
              <a:t> I get it’ </a:t>
            </a:r>
          </a:p>
          <a:p>
            <a:r>
              <a:rPr lang="en-US" altLang="zh-HK" sz="3600" dirty="0"/>
              <a:t>When accompanied by gestures: Part of a larger package </a:t>
            </a:r>
          </a:p>
          <a:p>
            <a:endParaRPr lang="zh-HK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67CADF0-E55F-B0C5-E11B-58D9E9B38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3763898"/>
            <a:ext cx="5299075" cy="272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94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55D20674-CF0C-4687-81B6-A613F871A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 descr="Exclamation mark on a yellow background">
            <a:extLst>
              <a:ext uri="{FF2B5EF4-FFF2-40B4-BE49-F238E27FC236}">
                <a16:creationId xmlns:a16="http://schemas.microsoft.com/office/drawing/2014/main" id="{53FE3360-AA5D-76A7-D8E0-17E4A5A5F4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C2BD3211-5B9B-40DA-8BD0-C3426AE78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9872" y="0"/>
            <a:ext cx="113367" cy="113367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D8121B6-45E6-447F-87B8-58EDD064E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8414" y="63468"/>
            <a:ext cx="56114" cy="56114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C95B8E3-CBB0-4A5C-B65B-59C12D44B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2370" y="655738"/>
            <a:ext cx="466441" cy="4664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EA710C0-F536-4B31-8D0F-28E2F0893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9769" y="579797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1EB61F8-34CD-4251-9B31-59AB92843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0824" y="374048"/>
            <a:ext cx="230878" cy="230878"/>
          </a:xfrm>
          <a:prstGeom prst="ellipse">
            <a:avLst/>
          </a:prstGeom>
          <a:solidFill>
            <a:schemeClr val="accent2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33FA5DB-69DC-4137-9264-5F838B990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5468" y="971670"/>
            <a:ext cx="113367" cy="1133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E98D956-6B7A-4A94-B508-F7A30E642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334" y="512240"/>
            <a:ext cx="703889" cy="703889"/>
          </a:xfrm>
          <a:prstGeom prst="ellipse">
            <a:avLst/>
          </a:prstGeom>
          <a:solidFill>
            <a:schemeClr val="accent3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A3D2FC-6F98-4157-94A8-7D7FBD56E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41428" y="815149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7AE16AB-F0AB-4AC3-BD8F-336B5D98C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7435" y="1096664"/>
            <a:ext cx="405140" cy="405140"/>
          </a:xfrm>
          <a:prstGeom prst="ellipse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C819BFF-25C5-425C-8CD1-789F7A30D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524" y="1840754"/>
            <a:ext cx="12188952" cy="501724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28C63DB-317E-02CB-7D52-F76D0FB5D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88205"/>
            <a:ext cx="8731683" cy="116046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3800" dirty="0">
                <a:solidFill>
                  <a:srgbClr val="FFFFFF"/>
                </a:solidFill>
              </a:rPr>
              <a:t>Guo, Zhou &amp; Chow (2012): Compliments in Mandarin spoken in Shanghai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0BE49C6-06E3-4324-91A8-F25B7DA1D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6319" y="1989824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78ABC8A-B58F-4AAE-8F6F-A07EB9D6D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30" y="2808040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83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5B9061-615A-0DBC-A633-9875EE378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Linguistic signs studied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95FC32D-838F-6965-4A11-0B6D06339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800" b="1" dirty="0"/>
              <a:t>Semantic formulas </a:t>
            </a:r>
            <a:r>
              <a:rPr lang="en-US" altLang="zh-HK" sz="2800" dirty="0"/>
              <a:t>for responding to compliments</a:t>
            </a:r>
          </a:p>
          <a:p>
            <a:pPr lvl="1"/>
            <a:r>
              <a:rPr lang="en-US" altLang="zh-HK" sz="2600" dirty="0"/>
              <a:t>Acceptance formulas</a:t>
            </a:r>
          </a:p>
          <a:p>
            <a:pPr lvl="2"/>
            <a:r>
              <a:rPr lang="en-US" altLang="zh-HK" sz="2400" dirty="0"/>
              <a:t>e.g. appreciation: ‘Thanks’</a:t>
            </a:r>
          </a:p>
          <a:p>
            <a:pPr lvl="1"/>
            <a:r>
              <a:rPr lang="en-US" altLang="zh-HK" sz="2600" dirty="0"/>
              <a:t>Indirection formulas</a:t>
            </a:r>
          </a:p>
          <a:p>
            <a:pPr lvl="2"/>
            <a:r>
              <a:rPr lang="en-US" altLang="zh-HK" sz="2400" dirty="0"/>
              <a:t>e.g. explanation: ‘Oh it was just lucky’</a:t>
            </a:r>
          </a:p>
          <a:p>
            <a:pPr lvl="1"/>
            <a:r>
              <a:rPr lang="en-US" altLang="zh-HK" sz="2600" dirty="0"/>
              <a:t>Non-acceptance formulas</a:t>
            </a:r>
          </a:p>
          <a:p>
            <a:pPr lvl="2"/>
            <a:r>
              <a:rPr lang="en-US" altLang="zh-HK" sz="2400" dirty="0"/>
              <a:t>e.g. downgrade: ‘Oh I’m not that good’</a:t>
            </a:r>
          </a:p>
        </p:txBody>
      </p:sp>
      <p:pic>
        <p:nvPicPr>
          <p:cNvPr id="5" name="圖形 4" descr="穿 Polo 衫的男子">
            <a:extLst>
              <a:ext uri="{FF2B5EF4-FFF2-40B4-BE49-F238E27FC236}">
                <a16:creationId xmlns:a16="http://schemas.microsoft.com/office/drawing/2014/main" id="{3A20EBB4-BE5B-F56E-EB28-35DF4048C6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59121"/>
          <a:stretch/>
        </p:blipFill>
        <p:spPr>
          <a:xfrm flipH="1">
            <a:off x="10221169" y="5086349"/>
            <a:ext cx="1400175" cy="1771651"/>
          </a:xfrm>
          <a:prstGeom prst="rect">
            <a:avLst/>
          </a:prstGeom>
        </p:spPr>
      </p:pic>
      <p:pic>
        <p:nvPicPr>
          <p:cNvPr id="7" name="圖形 6" descr="舉手的捲髮女子">
            <a:extLst>
              <a:ext uri="{FF2B5EF4-FFF2-40B4-BE49-F238E27FC236}">
                <a16:creationId xmlns:a16="http://schemas.microsoft.com/office/drawing/2014/main" id="{DEB5BF3A-F1EE-92CE-769B-814B8F9FA1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55368" y="5119906"/>
            <a:ext cx="1400175" cy="1771650"/>
          </a:xfrm>
          <a:prstGeom prst="rect">
            <a:avLst/>
          </a:prstGeom>
        </p:spPr>
      </p:pic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BC4848D7-D2CA-8C0A-2E73-6964B07419FB}"/>
              </a:ext>
            </a:extLst>
          </p:cNvPr>
          <p:cNvSpPr/>
          <p:nvPr/>
        </p:nvSpPr>
        <p:spPr>
          <a:xfrm>
            <a:off x="8063345" y="3814618"/>
            <a:ext cx="1592383" cy="815392"/>
          </a:xfrm>
          <a:prstGeom prst="wedgeRoundRectCallout">
            <a:avLst>
              <a:gd name="adj1" fmla="val -74963"/>
              <a:gd name="adj2" fmla="val 10971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You’re so good at this!</a:t>
            </a:r>
            <a:endParaRPr lang="zh-HK" altLang="en-US" dirty="0"/>
          </a:p>
        </p:txBody>
      </p:sp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id="{53704691-DAA7-DCBD-6EAD-09FDE03CCCC0}"/>
              </a:ext>
            </a:extLst>
          </p:cNvPr>
          <p:cNvSpPr/>
          <p:nvPr/>
        </p:nvSpPr>
        <p:spPr>
          <a:xfrm>
            <a:off x="9454707" y="4764947"/>
            <a:ext cx="1097433" cy="700428"/>
          </a:xfrm>
          <a:prstGeom prst="wedgeRoundRectCallout">
            <a:avLst>
              <a:gd name="adj1" fmla="val 49244"/>
              <a:gd name="adj2" fmla="val 68268"/>
              <a:gd name="adj3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…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764906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5B9061-615A-0DBC-A633-9875EE378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Methodology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95FC32D-838F-6965-4A11-0B6D06339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800" b="1" dirty="0"/>
              <a:t>Function-to-form</a:t>
            </a:r>
            <a:r>
              <a:rPr lang="en-US" altLang="zh-HK" sz="2800" dirty="0"/>
              <a:t>: From function (compliment response) to functional types of forms (semantic formulas for responding)</a:t>
            </a:r>
          </a:p>
          <a:p>
            <a:r>
              <a:rPr lang="en-US" altLang="zh-HK" sz="2800" dirty="0"/>
              <a:t>Predicted form type from:</a:t>
            </a:r>
          </a:p>
          <a:p>
            <a:pPr lvl="1"/>
            <a:r>
              <a:rPr lang="en-US" altLang="zh-HK" sz="2600" dirty="0"/>
              <a:t>Demographic factors: gender, age, education, English use, class</a:t>
            </a:r>
          </a:p>
          <a:p>
            <a:pPr lvl="1"/>
            <a:r>
              <a:rPr lang="en-US" altLang="zh-HK" sz="2600" dirty="0"/>
              <a:t>Relationship between the people: social status differential, social distance</a:t>
            </a:r>
          </a:p>
          <a:p>
            <a:pPr lvl="1"/>
            <a:r>
              <a:rPr lang="en-US" altLang="zh-HK" sz="2600" dirty="0"/>
              <a:t>Topic (appearance, personality, etc.)</a:t>
            </a:r>
          </a:p>
          <a:p>
            <a:endParaRPr lang="en-US" altLang="zh-HK" sz="2800" dirty="0"/>
          </a:p>
          <a:p>
            <a:endParaRPr lang="en-US" altLang="zh-HK" sz="2800" dirty="0"/>
          </a:p>
        </p:txBody>
      </p:sp>
    </p:spTree>
    <p:extLst>
      <p:ext uri="{BB962C8B-B14F-4D97-AF65-F5344CB8AC3E}">
        <p14:creationId xmlns:p14="http://schemas.microsoft.com/office/powerpoint/2010/main" val="1771092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AC718AA-0E34-944C-59BE-D718AF57F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Results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1566877-3D7C-3BEB-710D-53038F1C5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5"/>
            <a:ext cx="4449101" cy="1999755"/>
          </a:xfrm>
        </p:spPr>
        <p:txBody>
          <a:bodyPr>
            <a:normAutofit/>
          </a:bodyPr>
          <a:lstStyle/>
          <a:p>
            <a:r>
              <a:rPr lang="en-US" altLang="zh-HK" sz="3200" dirty="0"/>
              <a:t>Indirection is most common, followed by acceptance and non-acceptance</a:t>
            </a:r>
          </a:p>
          <a:p>
            <a:pPr lvl="1"/>
            <a:endParaRPr lang="zh-HK" altLang="en-US" sz="30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8DCED7B-489C-6B61-1BD3-76F6F41E411A}"/>
              </a:ext>
            </a:extLst>
          </p:cNvPr>
          <p:cNvSpPr/>
          <p:nvPr/>
        </p:nvSpPr>
        <p:spPr>
          <a:xfrm>
            <a:off x="688904" y="4579675"/>
            <a:ext cx="4294156" cy="1242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Note: The </a:t>
            </a:r>
            <a:r>
              <a:rPr lang="en-US" altLang="zh-HK" dirty="0" err="1"/>
              <a:t>visualisations</a:t>
            </a:r>
            <a:r>
              <a:rPr lang="en-US" altLang="zh-HK" dirty="0"/>
              <a:t> in this paper have substantial room for improvement. You are welcome to discuss why in the weekly report!</a:t>
            </a:r>
            <a:endParaRPr lang="zh-HK" altLang="en-US" dirty="0"/>
          </a:p>
        </p:txBody>
      </p:sp>
      <p:pic>
        <p:nvPicPr>
          <p:cNvPr id="11" name="圖形 10">
            <a:extLst>
              <a:ext uri="{FF2B5EF4-FFF2-40B4-BE49-F238E27FC236}">
                <a16:creationId xmlns:a16="http://schemas.microsoft.com/office/drawing/2014/main" id="{B1C426CF-4FF3-D6DC-550C-C54F91E089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4658" y="841433"/>
            <a:ext cx="6127700" cy="517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76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2E4A19-018D-713E-8555-9E79A0378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Results – predictive modelling</a:t>
            </a:r>
            <a:endParaRPr lang="zh-HK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C82CFB9-B3D9-C9E1-FB8E-995A16ACB439}"/>
              </a:ext>
            </a:extLst>
          </p:cNvPr>
          <p:cNvSpPr txBox="1"/>
          <p:nvPr/>
        </p:nvSpPr>
        <p:spPr>
          <a:xfrm>
            <a:off x="983609" y="1973218"/>
            <a:ext cx="8797954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zh-HK" sz="3200" dirty="0">
                <a:solidFill>
                  <a:schemeClr val="tx2"/>
                </a:solidFill>
              </a:rPr>
              <a:t>Factors contributing to higher acceptance rate:</a:t>
            </a:r>
          </a:p>
          <a:p>
            <a:pPr marL="685800" lvl="2" indent="-228600">
              <a:lnSpc>
                <a:spcPct val="90000"/>
              </a:lnSpc>
              <a:spcBef>
                <a:spcPts val="10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zh-HK" sz="3200" dirty="0">
                <a:solidFill>
                  <a:schemeClr val="tx2"/>
                </a:solidFill>
              </a:rPr>
              <a:t>Closer social distance between speakers</a:t>
            </a:r>
          </a:p>
          <a:p>
            <a:pPr marL="685800" lvl="2" indent="-228600">
              <a:lnSpc>
                <a:spcPct val="90000"/>
              </a:lnSpc>
              <a:spcBef>
                <a:spcPts val="10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zh-HK" sz="3200" dirty="0">
                <a:solidFill>
                  <a:schemeClr val="tx2"/>
                </a:solidFill>
              </a:rPr>
              <a:t>Being young, e.g. there is a change whereby people are getting more likely to accept compliments</a:t>
            </a:r>
          </a:p>
        </p:txBody>
      </p:sp>
    </p:spTree>
    <p:extLst>
      <p:ext uri="{BB962C8B-B14F-4D97-AF65-F5344CB8AC3E}">
        <p14:creationId xmlns:p14="http://schemas.microsoft.com/office/powerpoint/2010/main" val="1190316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7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79" name="Picture 78" descr="Multiple exposure of building facades">
            <a:extLst>
              <a:ext uri="{FF2B5EF4-FFF2-40B4-BE49-F238E27FC236}">
                <a16:creationId xmlns:a16="http://schemas.microsoft.com/office/drawing/2014/main" id="{3643B4A4-3C04-9426-D932-AE99712F1C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5771" b="996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36C5C053-F6BB-464B-BDD2-9D811A249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1"/>
            <a:ext cx="489238" cy="558645"/>
          </a:xfrm>
          <a:custGeom>
            <a:avLst/>
            <a:gdLst>
              <a:gd name="connsiteX0" fmla="*/ 1156116 w 3186814"/>
              <a:gd name="connsiteY0" fmla="*/ 0 h 3638922"/>
              <a:gd name="connsiteX1" fmla="*/ 3186814 w 3186814"/>
              <a:gd name="connsiteY1" fmla="*/ 2030698 h 3638922"/>
              <a:gd name="connsiteX2" fmla="*/ 2447829 w 3186814"/>
              <a:gd name="connsiteY2" fmla="*/ 3597684 h 3638922"/>
              <a:gd name="connsiteX3" fmla="*/ 2392682 w 3186814"/>
              <a:gd name="connsiteY3" fmla="*/ 3638922 h 3638922"/>
              <a:gd name="connsiteX4" fmla="*/ 0 w 3186814"/>
              <a:gd name="connsiteY4" fmla="*/ 3638922 h 3638922"/>
              <a:gd name="connsiteX5" fmla="*/ 0 w 3186814"/>
              <a:gd name="connsiteY5" fmla="*/ 362315 h 3638922"/>
              <a:gd name="connsiteX6" fmla="*/ 20733 w 3186814"/>
              <a:gd name="connsiteY6" fmla="*/ 346811 h 3638922"/>
              <a:gd name="connsiteX7" fmla="*/ 1156116 w 3186814"/>
              <a:gd name="connsiteY7" fmla="*/ 0 h 363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6814" h="3638922">
                <a:moveTo>
                  <a:pt x="1156116" y="0"/>
                </a:moveTo>
                <a:cubicBezTo>
                  <a:pt x="2277640" y="0"/>
                  <a:pt x="3186814" y="909174"/>
                  <a:pt x="3186814" y="2030698"/>
                </a:cubicBezTo>
                <a:cubicBezTo>
                  <a:pt x="3186814" y="2661556"/>
                  <a:pt x="2899146" y="3225224"/>
                  <a:pt x="2447829" y="3597684"/>
                </a:cubicBezTo>
                <a:lnTo>
                  <a:pt x="2392682" y="3638922"/>
                </a:lnTo>
                <a:lnTo>
                  <a:pt x="0" y="3638922"/>
                </a:lnTo>
                <a:lnTo>
                  <a:pt x="0" y="362315"/>
                </a:lnTo>
                <a:lnTo>
                  <a:pt x="20733" y="346811"/>
                </a:lnTo>
                <a:cubicBezTo>
                  <a:pt x="344835" y="127853"/>
                  <a:pt x="735545" y="0"/>
                  <a:pt x="1156116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8315D1CC-8D02-4016-AD7A-097E77AAE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48491" y="521037"/>
            <a:ext cx="800716" cy="800716"/>
          </a:xfrm>
          <a:prstGeom prst="ellipse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CB84D5D-9C64-4481-B8AD-C109F7DB3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895093" y="575478"/>
            <a:ext cx="113367" cy="1133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01A9D26D-082A-4101-8D75-863B7B7AB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48491" y="2156596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A0FE0BA4-FE6E-4B91-9A1B-E373720BD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16462" y="5425189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80E6F154-6DA5-4544-8945-8AF8DE20A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82050" y="5874923"/>
            <a:ext cx="466441" cy="4664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85558ED7-8ED9-4B7F-8138-C5B8A0EC1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033637" y="5859258"/>
            <a:ext cx="113367" cy="113367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13E9F88F-5950-42B0-B9A3-898F9183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633000" y="6225214"/>
            <a:ext cx="94160" cy="94160"/>
          </a:xfrm>
          <a:prstGeom prst="ellipse">
            <a:avLst/>
          </a:prstGeom>
          <a:solidFill>
            <a:schemeClr val="tx2">
              <a:lumMod val="50000"/>
              <a:lumOff val="5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4FBEBF3-C941-4CB0-8AC2-3B50E1371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52153" y="-1181847"/>
            <a:ext cx="6858000" cy="9221694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28C63DB-317E-02CB-7D52-F76D0FB5D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9718" y="565846"/>
            <a:ext cx="5770281" cy="3617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zh-TW" sz="6000" dirty="0">
                <a:solidFill>
                  <a:srgbClr val="FFFFFF"/>
                </a:solidFill>
              </a:rPr>
              <a:t>Shin &amp; </a:t>
            </a:r>
            <a:r>
              <a:rPr lang="en-US" altLang="zh-TW" sz="6000" dirty="0" err="1">
                <a:solidFill>
                  <a:srgbClr val="FFFFFF"/>
                </a:solidFill>
              </a:rPr>
              <a:t>Otheguy</a:t>
            </a:r>
            <a:r>
              <a:rPr lang="en-US" altLang="zh-TW" sz="6000" dirty="0">
                <a:solidFill>
                  <a:srgbClr val="FFFFFF"/>
                </a:solidFill>
              </a:rPr>
              <a:t> (2009): Spanish pronouns in NYC</a:t>
            </a:r>
            <a:endParaRPr lang="en-US" altLang="zh-HK" sz="6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29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D69518-C8E6-466B-60CE-D1AD234A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Linguistic sign studied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784EB6F-3C48-EE21-D2E1-7F02ADF41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5"/>
            <a:ext cx="10659110" cy="775335"/>
          </a:xfrm>
        </p:spPr>
        <p:txBody>
          <a:bodyPr>
            <a:normAutofit/>
          </a:bodyPr>
          <a:lstStyle/>
          <a:p>
            <a:r>
              <a:rPr lang="en-US" altLang="zh-HK" sz="3200" dirty="0"/>
              <a:t>Spanish singular subject pronouns</a:t>
            </a:r>
            <a:endParaRPr lang="en-US" altLang="zh-HK" sz="3000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79B4A93C-0424-DB12-13B0-20588C3103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624020"/>
              </p:ext>
            </p:extLst>
          </p:nvPr>
        </p:nvGraphicFramePr>
        <p:xfrm>
          <a:off x="1494790" y="2879301"/>
          <a:ext cx="81280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75179441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79681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sz="3200" dirty="0"/>
                        <a:t>Person</a:t>
                      </a:r>
                      <a:endParaRPr lang="zh-HK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3200" dirty="0"/>
                        <a:t>Form</a:t>
                      </a:r>
                      <a:endParaRPr lang="zh-HK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93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3200" dirty="0"/>
                        <a:t>1</a:t>
                      </a:r>
                      <a:r>
                        <a:rPr lang="en-US" altLang="zh-HK" sz="3200" baseline="30000" dirty="0"/>
                        <a:t>st</a:t>
                      </a:r>
                      <a:r>
                        <a:rPr lang="en-US" altLang="zh-HK" sz="3200" dirty="0"/>
                        <a:t>  (I)</a:t>
                      </a:r>
                      <a:endParaRPr lang="zh-HK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3200" dirty="0" err="1"/>
                        <a:t>Yo</a:t>
                      </a:r>
                      <a:endParaRPr lang="zh-HK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68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3200" dirty="0"/>
                        <a:t>2</a:t>
                      </a:r>
                      <a:r>
                        <a:rPr lang="en-US" altLang="zh-HK" sz="3200" baseline="30000" dirty="0"/>
                        <a:t>nd</a:t>
                      </a:r>
                      <a:r>
                        <a:rPr lang="en-US" altLang="zh-HK" sz="3200" dirty="0"/>
                        <a:t> (you)</a:t>
                      </a:r>
                      <a:endParaRPr lang="zh-HK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3200" dirty="0"/>
                        <a:t>Tú</a:t>
                      </a:r>
                      <a:endParaRPr lang="zh-HK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56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3200"/>
                        <a:t>3</a:t>
                      </a:r>
                      <a:r>
                        <a:rPr lang="en-US" altLang="zh-HK" sz="3200" baseline="30000"/>
                        <a:t>rd</a:t>
                      </a:r>
                      <a:r>
                        <a:rPr lang="en-US" altLang="zh-HK" sz="3200"/>
                        <a:t>  (she, he(, they))</a:t>
                      </a:r>
                      <a:endParaRPr lang="zh-HK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3200" dirty="0"/>
                        <a:t>Ella, </a:t>
                      </a:r>
                      <a:r>
                        <a:rPr lang="en-US" altLang="zh-HK" sz="3200" dirty="0" err="1"/>
                        <a:t>él</a:t>
                      </a:r>
                      <a:r>
                        <a:rPr lang="en-US" altLang="zh-HK" sz="3200" dirty="0"/>
                        <a:t>(, </a:t>
                      </a:r>
                      <a:r>
                        <a:rPr lang="en-US" altLang="zh-HK" sz="3200" dirty="0" err="1"/>
                        <a:t>elle</a:t>
                      </a:r>
                      <a:r>
                        <a:rPr lang="en-US" altLang="zh-HK" sz="3200" dirty="0"/>
                        <a:t>)</a:t>
                      </a:r>
                      <a:endParaRPr lang="zh-HK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997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386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C1FEE9-0768-53BE-5F61-8CA4076BF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2" y="365125"/>
            <a:ext cx="6537958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Spanish in NYC vs. Spanish in Latin America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E085541-9DBB-67BD-FE36-73F745C45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365125"/>
            <a:ext cx="4570897" cy="1185047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B39396C5-5152-9B0F-42D0-91EA6F2B7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1" y="2067759"/>
            <a:ext cx="10231950" cy="1804987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2A0D29D9-267E-D2D2-42DA-355833BCA737}"/>
              </a:ext>
            </a:extLst>
          </p:cNvPr>
          <p:cNvSpPr txBox="1"/>
          <p:nvPr/>
        </p:nvSpPr>
        <p:spPr>
          <a:xfrm>
            <a:off x="2618193" y="2652997"/>
            <a:ext cx="5915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accent1"/>
                </a:solidFill>
              </a:rPr>
              <a:t>Look (I) am not even looking just in the legal aspect.</a:t>
            </a:r>
            <a:endParaRPr lang="zh-HK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39344A2-24D6-CB26-3A64-E9F0AB9BD30D}"/>
              </a:ext>
            </a:extLst>
          </p:cNvPr>
          <p:cNvSpPr txBox="1"/>
          <p:nvPr/>
        </p:nvSpPr>
        <p:spPr>
          <a:xfrm>
            <a:off x="2618194" y="3525742"/>
            <a:ext cx="5915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chemeClr val="accent1"/>
                </a:solidFill>
              </a:rPr>
              <a:t>(</a:t>
            </a:r>
            <a:r>
              <a:rPr lang="en-US" altLang="zh-HK" sz="2000" b="1" dirty="0">
                <a:solidFill>
                  <a:schemeClr val="accent1"/>
                </a:solidFill>
              </a:rPr>
              <a:t>I</a:t>
            </a:r>
            <a:r>
              <a:rPr lang="en-US" altLang="zh-TW" sz="2000" b="1" dirty="0">
                <a:solidFill>
                  <a:schemeClr val="accent1"/>
                </a:solidFill>
              </a:rPr>
              <a:t>)</a:t>
            </a:r>
            <a:r>
              <a:rPr lang="en-US" altLang="zh-HK" sz="2000" b="1" dirty="0">
                <a:solidFill>
                  <a:schemeClr val="accent1"/>
                </a:solidFill>
              </a:rPr>
              <a:t> am looking everywhere.</a:t>
            </a:r>
            <a:endParaRPr lang="zh-HK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A47A75A-625A-4948-59FD-2F710356F7C8}"/>
              </a:ext>
            </a:extLst>
          </p:cNvPr>
          <p:cNvSpPr txBox="1"/>
          <p:nvPr/>
        </p:nvSpPr>
        <p:spPr>
          <a:xfrm>
            <a:off x="887690" y="4135552"/>
            <a:ext cx="10416619" cy="16927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sz="3200" dirty="0"/>
              <a:t>Mira </a:t>
            </a:r>
            <a:r>
              <a:rPr lang="en-US" altLang="zh-HK" sz="3200" b="1" dirty="0"/>
              <a:t>(</a:t>
            </a:r>
            <a:r>
              <a:rPr lang="en-US" altLang="zh-HK" sz="3200" b="1" dirty="0" err="1"/>
              <a:t>yo</a:t>
            </a:r>
            <a:r>
              <a:rPr lang="en-US" altLang="zh-HK" sz="3200" b="1" dirty="0"/>
              <a:t>)</a:t>
            </a:r>
            <a:r>
              <a:rPr lang="en-US" altLang="zh-HK" sz="3200" dirty="0"/>
              <a:t> </a:t>
            </a:r>
            <a:r>
              <a:rPr lang="en-US" altLang="zh-HK" sz="3200" dirty="0" err="1"/>
              <a:t>ya</a:t>
            </a:r>
            <a:r>
              <a:rPr lang="en-US" altLang="zh-HK" sz="3200" dirty="0"/>
              <a:t>   </a:t>
            </a:r>
            <a:r>
              <a:rPr lang="en-US" altLang="zh-HK" sz="3200" dirty="0" err="1"/>
              <a:t>ni</a:t>
            </a:r>
            <a:r>
              <a:rPr lang="en-US" altLang="zh-HK" sz="3200" dirty="0"/>
              <a:t> </a:t>
            </a:r>
            <a:r>
              <a:rPr lang="en-US" altLang="zh-HK" sz="3200" dirty="0" err="1"/>
              <a:t>siquiera</a:t>
            </a:r>
            <a:r>
              <a:rPr lang="en-US" altLang="zh-HK" sz="3200" dirty="0"/>
              <a:t> </a:t>
            </a:r>
            <a:r>
              <a:rPr lang="en-US" altLang="zh-HK" sz="3200" dirty="0" err="1"/>
              <a:t>busco</a:t>
            </a:r>
            <a:r>
              <a:rPr lang="en-US" altLang="zh-HK" sz="3200" dirty="0"/>
              <a:t> </a:t>
            </a:r>
            <a:r>
              <a:rPr lang="en-US" altLang="zh-HK" sz="3200" dirty="0" err="1"/>
              <a:t>en</a:t>
            </a:r>
            <a:r>
              <a:rPr lang="en-US" altLang="zh-HK" sz="3200" dirty="0"/>
              <a:t> </a:t>
            </a:r>
            <a:r>
              <a:rPr lang="en-US" altLang="zh-HK" sz="3200" dirty="0" err="1"/>
              <a:t>el</a:t>
            </a:r>
            <a:r>
              <a:rPr lang="en-US" altLang="zh-HK" sz="3200" dirty="0"/>
              <a:t> aspect legal </a:t>
            </a:r>
            <a:r>
              <a:rPr lang="en-US" altLang="zh-HK" sz="3200" dirty="0" err="1"/>
              <a:t>solamente</a:t>
            </a:r>
            <a:endParaRPr lang="en-US" altLang="zh-HK" sz="3200" dirty="0"/>
          </a:p>
          <a:p>
            <a:r>
              <a:rPr lang="en-US" altLang="zh-HK" sz="2000" dirty="0"/>
              <a:t>look       (I)       already not even                 look          in      the  aspect      legal       only </a:t>
            </a:r>
          </a:p>
          <a:p>
            <a:r>
              <a:rPr lang="en-US" altLang="zh-HK" sz="3200" b="1" dirty="0"/>
              <a:t>(</a:t>
            </a:r>
            <a:r>
              <a:rPr lang="en-US" altLang="zh-HK" sz="3200" b="1" dirty="0" err="1"/>
              <a:t>Yo</a:t>
            </a:r>
            <a:r>
              <a:rPr lang="en-US" altLang="zh-HK" sz="3200" b="1" dirty="0"/>
              <a:t>)</a:t>
            </a:r>
            <a:r>
              <a:rPr lang="en-US" altLang="zh-HK" sz="3200" dirty="0"/>
              <a:t> </a:t>
            </a:r>
            <a:r>
              <a:rPr lang="en-US" altLang="zh-HK" sz="3200" dirty="0" err="1"/>
              <a:t>busco</a:t>
            </a:r>
            <a:r>
              <a:rPr lang="en-US" altLang="zh-HK" sz="3200" dirty="0"/>
              <a:t> </a:t>
            </a:r>
            <a:r>
              <a:rPr lang="en-US" altLang="zh-HK" sz="3200" dirty="0" err="1"/>
              <a:t>en</a:t>
            </a:r>
            <a:r>
              <a:rPr lang="en-US" altLang="zh-HK" sz="3200" dirty="0"/>
              <a:t> lo que sea.</a:t>
            </a:r>
          </a:p>
          <a:p>
            <a:r>
              <a:rPr lang="en-US" altLang="zh-HK" sz="2000" dirty="0"/>
              <a:t>(I)          look         in      that which  be</a:t>
            </a:r>
            <a:endParaRPr lang="zh-HK" altLang="en-US" sz="2000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3262F4FE-CF4D-F8AA-D797-831FE62B5621}"/>
              </a:ext>
            </a:extLst>
          </p:cNvPr>
          <p:cNvSpPr txBox="1"/>
          <p:nvPr/>
        </p:nvSpPr>
        <p:spPr>
          <a:xfrm>
            <a:off x="1138678" y="6091129"/>
            <a:ext cx="99146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2800" dirty="0"/>
              <a:t>Is the choice whether to use pronouns the same for everybody?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86356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C1FEE9-0768-53BE-5F61-8CA4076BF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Same reference vs switch reference</a:t>
            </a:r>
            <a:endParaRPr lang="zh-TW" altLang="en-US" dirty="0"/>
          </a:p>
        </p:txBody>
      </p:sp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id="{7A391D15-252D-EDCC-CB39-0237AEA84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89578"/>
            <a:ext cx="5220335" cy="823912"/>
          </a:xfrm>
        </p:spPr>
        <p:txBody>
          <a:bodyPr/>
          <a:lstStyle/>
          <a:p>
            <a:r>
              <a:rPr lang="en-US" altLang="zh-HK" dirty="0"/>
              <a:t>Same reference</a:t>
            </a:r>
            <a:endParaRPr lang="zh-HK" altLang="en-US" dirty="0"/>
          </a:p>
        </p:txBody>
      </p:sp>
      <p:sp>
        <p:nvSpPr>
          <p:cNvPr id="13" name="內容版面配置區 12">
            <a:extLst>
              <a:ext uri="{FF2B5EF4-FFF2-40B4-BE49-F238E27FC236}">
                <a16:creationId xmlns:a16="http://schemas.microsoft.com/office/drawing/2014/main" id="{BC44D9B7-0FE3-F37F-29A7-ACCD22231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472" y="2422737"/>
            <a:ext cx="5578475" cy="3892338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Subject of previous clause = subject of current clause</a:t>
            </a:r>
          </a:p>
          <a:p>
            <a:pPr marL="0" indent="0">
              <a:buNone/>
            </a:pPr>
            <a:r>
              <a:rPr lang="es-ES" altLang="zh-HK" sz="2400" dirty="0"/>
              <a:t>Int: </a:t>
            </a:r>
            <a:r>
              <a:rPr lang="zh-TW" altLang="en-US" sz="2400" dirty="0"/>
              <a:t>  </a:t>
            </a:r>
            <a:r>
              <a:rPr lang="es-ES" altLang="zh-HK" sz="2400" dirty="0"/>
              <a:t>¿Y tu papá terminó su licenciatura?</a:t>
            </a:r>
            <a:br>
              <a:rPr lang="es-ES" altLang="zh-HK" sz="2400" dirty="0"/>
            </a:br>
            <a:r>
              <a:rPr lang="es-ES" altLang="zh-HK" sz="2400" dirty="0"/>
              <a:t>         (</a:t>
            </a:r>
            <a:r>
              <a:rPr lang="es-ES" altLang="zh-HK" dirty="0"/>
              <a:t>And your dad finished his Bachelor’s?)</a:t>
            </a:r>
            <a:br>
              <a:rPr lang="es-ES" altLang="zh-HK" dirty="0"/>
            </a:br>
            <a:r>
              <a:rPr lang="es-ES" altLang="zh-HK" sz="2400" dirty="0"/>
              <a:t>Part: Nada más.</a:t>
            </a:r>
            <a:r>
              <a:rPr lang="zh-TW" altLang="en-US" dirty="0"/>
              <a:t> </a:t>
            </a:r>
            <a:r>
              <a:rPr lang="en-US" altLang="zh-TW" dirty="0"/>
              <a:t>(Nothing more.)</a:t>
            </a:r>
            <a:br>
              <a:rPr lang="es-ES" altLang="zh-HK" sz="2400" dirty="0"/>
            </a:br>
            <a:r>
              <a:rPr lang="zh-TW" altLang="en-US" sz="2400" dirty="0"/>
              <a:t>          </a:t>
            </a:r>
            <a:r>
              <a:rPr lang="en-US" altLang="zh-TW" sz="2400" b="1" u="sng" dirty="0">
                <a:highlight>
                  <a:srgbClr val="00FF00"/>
                </a:highlight>
              </a:rPr>
              <a:t>&lt;0&gt;</a:t>
            </a:r>
            <a:r>
              <a:rPr lang="es-ES" altLang="zh-HK" sz="2400" b="1" dirty="0"/>
              <a:t> </a:t>
            </a:r>
            <a:r>
              <a:rPr lang="es-ES" altLang="zh-HK" sz="2400" dirty="0"/>
              <a:t>se dedicó a otras cosas,</a:t>
            </a:r>
          </a:p>
          <a:p>
            <a:pPr marL="0" indent="0">
              <a:buNone/>
            </a:pPr>
            <a:r>
              <a:rPr lang="es-ES" altLang="zh-HK" sz="2400" dirty="0"/>
              <a:t>          (</a:t>
            </a:r>
            <a:r>
              <a:rPr lang="es-ES" altLang="zh-HK" b="1" u="sng" dirty="0">
                <a:highlight>
                  <a:srgbClr val="00FF00"/>
                </a:highlight>
              </a:rPr>
              <a:t>(&lt;0&gt;)</a:t>
            </a:r>
            <a:r>
              <a:rPr lang="es-ES" altLang="zh-HK" b="1" dirty="0"/>
              <a:t> </a:t>
            </a:r>
            <a:r>
              <a:rPr lang="es-ES" altLang="zh-HK" dirty="0"/>
              <a:t>dedicated himself to other things,)</a:t>
            </a:r>
          </a:p>
          <a:p>
            <a:pPr marL="0" indent="0">
              <a:buNone/>
            </a:pPr>
            <a:endParaRPr lang="es-ES" altLang="zh-HK" dirty="0"/>
          </a:p>
          <a:p>
            <a:pPr marL="0" indent="0">
              <a:buNone/>
            </a:pPr>
            <a:r>
              <a:rPr lang="en-US" altLang="zh-HK" dirty="0"/>
              <a:t>Expectation:       chances of using a pronoun</a:t>
            </a:r>
            <a:endParaRPr lang="es-ES" altLang="zh-HK" dirty="0"/>
          </a:p>
          <a:p>
            <a:endParaRPr lang="zh-HK" altLang="en-US" sz="2400" dirty="0"/>
          </a:p>
        </p:txBody>
      </p:sp>
      <p:sp>
        <p:nvSpPr>
          <p:cNvPr id="14" name="文字版面配置區 13">
            <a:extLst>
              <a:ext uri="{FF2B5EF4-FFF2-40B4-BE49-F238E27FC236}">
                <a16:creationId xmlns:a16="http://schemas.microsoft.com/office/drawing/2014/main" id="{864C7E13-1D68-4283-8178-032547194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1572" y="1489578"/>
            <a:ext cx="5183188" cy="823912"/>
          </a:xfrm>
        </p:spPr>
        <p:txBody>
          <a:bodyPr/>
          <a:lstStyle/>
          <a:p>
            <a:r>
              <a:rPr lang="en-US" altLang="zh-HK" dirty="0"/>
              <a:t>Switch reference</a:t>
            </a:r>
            <a:endParaRPr lang="zh-HK" altLang="en-US" dirty="0"/>
          </a:p>
        </p:txBody>
      </p:sp>
      <p:sp>
        <p:nvSpPr>
          <p:cNvPr id="15" name="內容版面配置區 14">
            <a:extLst>
              <a:ext uri="{FF2B5EF4-FFF2-40B4-BE49-F238E27FC236}">
                <a16:creationId xmlns:a16="http://schemas.microsoft.com/office/drawing/2014/main" id="{6586738D-7EB0-32C8-0651-36F6DF3237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31572" y="2422737"/>
            <a:ext cx="5183188" cy="3968537"/>
          </a:xfrm>
        </p:spPr>
        <p:txBody>
          <a:bodyPr>
            <a:normAutofit/>
          </a:bodyPr>
          <a:lstStyle/>
          <a:p>
            <a:r>
              <a:rPr lang="en-US" altLang="zh-HK" sz="2400" dirty="0"/>
              <a:t>Subject of previous clause = subject of current clause</a:t>
            </a:r>
          </a:p>
          <a:p>
            <a:pPr marL="0" indent="0">
              <a:buNone/>
            </a:pPr>
            <a:r>
              <a:rPr lang="en-US" altLang="zh-TW" sz="2400" dirty="0"/>
              <a:t>Part: E</a:t>
            </a:r>
            <a:r>
              <a:rPr lang="es-ES" altLang="zh-HK" sz="2400" dirty="0"/>
              <a:t>lla tenía su novio allá </a:t>
            </a:r>
            <a:br>
              <a:rPr lang="es-ES" altLang="zh-HK" sz="2400" dirty="0"/>
            </a:br>
            <a:r>
              <a:rPr lang="es-ES" altLang="zh-HK" sz="2400" dirty="0"/>
              <a:t>         (</a:t>
            </a:r>
            <a:r>
              <a:rPr lang="es-ES" altLang="zh-HK" dirty="0"/>
              <a:t>She had her boyfriend there)</a:t>
            </a:r>
            <a:br>
              <a:rPr lang="es-ES" altLang="zh-HK" sz="2400" dirty="0"/>
            </a:br>
            <a:r>
              <a:rPr lang="en-US" altLang="zh-TW" sz="2400" dirty="0"/>
              <a:t>         y</a:t>
            </a:r>
            <a:r>
              <a:rPr lang="zh-TW" altLang="en-US" sz="2400" dirty="0"/>
              <a:t> </a:t>
            </a:r>
            <a:r>
              <a:rPr lang="es-ES" altLang="zh-HK" sz="2400" b="1" u="sng" dirty="0">
                <a:highlight>
                  <a:srgbClr val="00FF00"/>
                </a:highlight>
              </a:rPr>
              <a:t>él</a:t>
            </a:r>
            <a:r>
              <a:rPr lang="es-ES" altLang="zh-HK" sz="2400" dirty="0"/>
              <a:t> pensaba venir</a:t>
            </a:r>
            <a:br>
              <a:rPr lang="es-ES" altLang="zh-HK" sz="2400" dirty="0"/>
            </a:br>
            <a:r>
              <a:rPr lang="es-ES" altLang="zh-HK" sz="2400" dirty="0"/>
              <a:t>         (</a:t>
            </a:r>
            <a:r>
              <a:rPr lang="es-ES" altLang="zh-HK" dirty="0"/>
              <a:t>And </a:t>
            </a:r>
            <a:r>
              <a:rPr lang="es-ES" altLang="zh-HK" b="1" u="sng" dirty="0">
                <a:highlight>
                  <a:srgbClr val="00FF00"/>
                </a:highlight>
              </a:rPr>
              <a:t>he</a:t>
            </a:r>
            <a:r>
              <a:rPr lang="es-ES" altLang="zh-HK" dirty="0"/>
              <a:t> thought about coming)</a:t>
            </a:r>
            <a:br>
              <a:rPr lang="es-ES" altLang="zh-HK" sz="2400" dirty="0"/>
            </a:br>
            <a:endParaRPr lang="es-ES" altLang="zh-HK" sz="2400" dirty="0"/>
          </a:p>
          <a:p>
            <a:pPr marL="0" indent="0">
              <a:buNone/>
            </a:pPr>
            <a:endParaRPr lang="en-US" altLang="zh-HK" sz="2400" dirty="0"/>
          </a:p>
          <a:p>
            <a:pPr marL="0" indent="0">
              <a:buNone/>
            </a:pPr>
            <a:r>
              <a:rPr lang="en-US" altLang="zh-HK" sz="2400" dirty="0"/>
              <a:t>Expectation:      more likely to use a pronoun</a:t>
            </a:r>
          </a:p>
          <a:p>
            <a:endParaRPr lang="zh-HK" altLang="en-US" sz="2400" dirty="0"/>
          </a:p>
        </p:txBody>
      </p:sp>
      <p:sp>
        <p:nvSpPr>
          <p:cNvPr id="16" name="箭號: 向下 15">
            <a:extLst>
              <a:ext uri="{FF2B5EF4-FFF2-40B4-BE49-F238E27FC236}">
                <a16:creationId xmlns:a16="http://schemas.microsoft.com/office/drawing/2014/main" id="{7DC4C02A-B886-70A3-82E9-3DF7C1FA72CD}"/>
              </a:ext>
            </a:extLst>
          </p:cNvPr>
          <p:cNvSpPr/>
          <p:nvPr/>
        </p:nvSpPr>
        <p:spPr>
          <a:xfrm rot="10800000">
            <a:off x="7826335" y="5253624"/>
            <a:ext cx="395925" cy="5750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箭號: 向下 16">
            <a:extLst>
              <a:ext uri="{FF2B5EF4-FFF2-40B4-BE49-F238E27FC236}">
                <a16:creationId xmlns:a16="http://schemas.microsoft.com/office/drawing/2014/main" id="{0165FC66-9C43-BBFE-B255-F04C360549DB}"/>
              </a:ext>
            </a:extLst>
          </p:cNvPr>
          <p:cNvSpPr/>
          <p:nvPr/>
        </p:nvSpPr>
        <p:spPr>
          <a:xfrm>
            <a:off x="1852318" y="5449702"/>
            <a:ext cx="395925" cy="575035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585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1722F3-900E-3C02-6DDF-4AFF683D0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Methodology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CB662AD-80FD-B6C3-4A67-A16638953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090" y="1690688"/>
            <a:ext cx="10659110" cy="4351338"/>
          </a:xfrm>
        </p:spPr>
        <p:txBody>
          <a:bodyPr>
            <a:normAutofit/>
          </a:bodyPr>
          <a:lstStyle/>
          <a:p>
            <a:r>
              <a:rPr lang="en-US" altLang="zh-HK" sz="4000" b="1" dirty="0"/>
              <a:t>Function-to-function</a:t>
            </a:r>
            <a:r>
              <a:rPr lang="en-US" altLang="zh-HK" sz="4000" dirty="0"/>
              <a:t>: Start with the context of use (switch vs same reference)</a:t>
            </a:r>
          </a:p>
          <a:p>
            <a:pPr lvl="1"/>
            <a:r>
              <a:rPr lang="en-US" altLang="zh-HK" sz="3800" dirty="0"/>
              <a:t>As well as generation in the United States</a:t>
            </a:r>
          </a:p>
          <a:p>
            <a:r>
              <a:rPr lang="en-US" altLang="zh-HK" sz="4000" dirty="0"/>
              <a:t>Comparing </a:t>
            </a:r>
            <a:r>
              <a:rPr lang="en-US" altLang="zh-HK" sz="4000" b="1" dirty="0"/>
              <a:t>presence vs absence </a:t>
            </a:r>
            <a:r>
              <a:rPr lang="en-US" altLang="zh-HK" sz="4000" dirty="0"/>
              <a:t>of a class of signs</a:t>
            </a:r>
          </a:p>
          <a:p>
            <a:endParaRPr lang="zh-HK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684843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C1FEE9-0768-53BE-5F61-8CA4076BF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Is everyone affected by same vs switch reference the same way?</a:t>
            </a:r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C9695421-C292-1967-84A4-D72A08F23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245" y="7023749"/>
            <a:ext cx="8077200" cy="1857375"/>
          </a:xfrm>
          <a:prstGeom prst="rect">
            <a:avLst/>
          </a:prstGeom>
        </p:spPr>
      </p:pic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F93C6664-B976-38A6-3231-0F556CE387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636081"/>
              </p:ext>
            </p:extLst>
          </p:nvPr>
        </p:nvGraphicFramePr>
        <p:xfrm>
          <a:off x="457659" y="2473915"/>
          <a:ext cx="5222169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1007">
                  <a:extLst>
                    <a:ext uri="{9D8B030D-6E8A-4147-A177-3AD203B41FA5}">
                      <a16:colId xmlns:a16="http://schemas.microsoft.com/office/drawing/2014/main" val="3283989465"/>
                    </a:ext>
                  </a:extLst>
                </a:gridCol>
                <a:gridCol w="1228923">
                  <a:extLst>
                    <a:ext uri="{9D8B030D-6E8A-4147-A177-3AD203B41FA5}">
                      <a16:colId xmlns:a16="http://schemas.microsoft.com/office/drawing/2014/main" val="1368409964"/>
                    </a:ext>
                  </a:extLst>
                </a:gridCol>
                <a:gridCol w="1572239">
                  <a:extLst>
                    <a:ext uri="{9D8B030D-6E8A-4147-A177-3AD203B41FA5}">
                      <a16:colId xmlns:a16="http://schemas.microsoft.com/office/drawing/2014/main" val="1437945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All subject pronouns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First-gen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Second-gen</a:t>
                      </a:r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7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Same reference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23.3%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31.9%</a:t>
                      </a:r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2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Switch reference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37.8%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41.7%</a:t>
                      </a:r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90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Difference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14.5%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9.8%</a:t>
                      </a:r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551343"/>
                  </a:ext>
                </a:extLst>
              </a:tr>
            </a:tbl>
          </a:graphicData>
        </a:graphic>
      </p:graphicFrame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7B32023C-662E-F93A-0E2E-AC0BE8EB4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28" y="4320644"/>
            <a:ext cx="6385558" cy="2752725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Second-generation Latinos in NYC use pronouns </a:t>
            </a:r>
            <a:r>
              <a:rPr lang="en-US" altLang="zh-TW" sz="2800" b="1" dirty="0"/>
              <a:t>more</a:t>
            </a:r>
            <a:r>
              <a:rPr lang="en-US" altLang="zh-TW" sz="2800" dirty="0"/>
              <a:t> overall</a:t>
            </a:r>
          </a:p>
          <a:p>
            <a:r>
              <a:rPr lang="en-US" altLang="zh-HK" sz="2800" b="1" dirty="0"/>
              <a:t>Less affected </a:t>
            </a:r>
            <a:r>
              <a:rPr lang="en-US" altLang="zh-HK" sz="2800" dirty="0"/>
              <a:t>by same vs switch reference</a:t>
            </a:r>
            <a:endParaRPr lang="zh-HK" altLang="en-US" sz="280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B9100921-47CA-DF74-9E2A-24BDF4307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12" y="2275211"/>
            <a:ext cx="5610293" cy="3567329"/>
          </a:xfrm>
          <a:prstGeom prst="rect">
            <a:avLst/>
          </a:prstGeom>
        </p:spPr>
      </p:pic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015E9384-7199-B847-8F44-A1AA22DBABB6}"/>
              </a:ext>
            </a:extLst>
          </p:cNvPr>
          <p:cNvCxnSpPr/>
          <p:nvPr/>
        </p:nvCxnSpPr>
        <p:spPr>
          <a:xfrm>
            <a:off x="7650480" y="3139440"/>
            <a:ext cx="0" cy="508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D987255C-4F07-04CB-A01A-702F8CFDC19A}"/>
              </a:ext>
            </a:extLst>
          </p:cNvPr>
          <p:cNvCxnSpPr>
            <a:cxnSpLocks/>
          </p:cNvCxnSpPr>
          <p:nvPr/>
        </p:nvCxnSpPr>
        <p:spPr>
          <a:xfrm>
            <a:off x="9141858" y="2497666"/>
            <a:ext cx="0" cy="2455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37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C1FEE9-0768-53BE-5F61-8CA4076BF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Do communicative ease shape these differences?</a:t>
            </a:r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C9695421-C292-1967-84A4-D72A08F23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245" y="7023749"/>
            <a:ext cx="8077200" cy="1857375"/>
          </a:xfrm>
          <a:prstGeom prst="rect">
            <a:avLst/>
          </a:prstGeom>
        </p:spPr>
      </p:pic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F93C6664-B976-38A6-3231-0F556CE387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018810"/>
              </p:ext>
            </p:extLst>
          </p:nvPr>
        </p:nvGraphicFramePr>
        <p:xfrm>
          <a:off x="424817" y="2087392"/>
          <a:ext cx="510620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8322">
                  <a:extLst>
                    <a:ext uri="{9D8B030D-6E8A-4147-A177-3AD203B41FA5}">
                      <a16:colId xmlns:a16="http://schemas.microsoft.com/office/drawing/2014/main" val="3283989465"/>
                    </a:ext>
                  </a:extLst>
                </a:gridCol>
                <a:gridCol w="1417899">
                  <a:extLst>
                    <a:ext uri="{9D8B030D-6E8A-4147-A177-3AD203B41FA5}">
                      <a16:colId xmlns:a16="http://schemas.microsoft.com/office/drawing/2014/main" val="1368409964"/>
                    </a:ext>
                  </a:extLst>
                </a:gridCol>
                <a:gridCol w="1659979">
                  <a:extLst>
                    <a:ext uri="{9D8B030D-6E8A-4147-A177-3AD203B41FA5}">
                      <a16:colId xmlns:a16="http://schemas.microsoft.com/office/drawing/2014/main" val="1437945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Third-person only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First-gen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Second-gen</a:t>
                      </a:r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7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Same reference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24.5%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35.6%</a:t>
                      </a:r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2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Switch reference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43.4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zh-HK" alt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52.5%</a:t>
                      </a:r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90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Difference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b="1" dirty="0"/>
                        <a:t>18.9%</a:t>
                      </a:r>
                      <a:endParaRPr lang="zh-HK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b="1" dirty="0"/>
                        <a:t>16.9%</a:t>
                      </a:r>
                      <a:endParaRPr lang="zh-HK" alt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551343"/>
                  </a:ext>
                </a:extLst>
              </a:tr>
            </a:tbl>
          </a:graphicData>
        </a:graphic>
      </p:graphicFrame>
      <p:graphicFrame>
        <p:nvGraphicFramePr>
          <p:cNvPr id="12" name="表格 3">
            <a:extLst>
              <a:ext uri="{FF2B5EF4-FFF2-40B4-BE49-F238E27FC236}">
                <a16:creationId xmlns:a16="http://schemas.microsoft.com/office/drawing/2014/main" id="{02293D2D-1E31-981D-7F1C-1294502DE6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845956"/>
              </p:ext>
            </p:extLst>
          </p:nvPr>
        </p:nvGraphicFramePr>
        <p:xfrm>
          <a:off x="424818" y="4352265"/>
          <a:ext cx="5106199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071">
                  <a:extLst>
                    <a:ext uri="{9D8B030D-6E8A-4147-A177-3AD203B41FA5}">
                      <a16:colId xmlns:a16="http://schemas.microsoft.com/office/drawing/2014/main" val="3283989465"/>
                    </a:ext>
                  </a:extLst>
                </a:gridCol>
                <a:gridCol w="1272062">
                  <a:extLst>
                    <a:ext uri="{9D8B030D-6E8A-4147-A177-3AD203B41FA5}">
                      <a16:colId xmlns:a16="http://schemas.microsoft.com/office/drawing/2014/main" val="1368409964"/>
                    </a:ext>
                  </a:extLst>
                </a:gridCol>
                <a:gridCol w="1702066">
                  <a:extLst>
                    <a:ext uri="{9D8B030D-6E8A-4147-A177-3AD203B41FA5}">
                      <a16:colId xmlns:a16="http://schemas.microsoft.com/office/drawing/2014/main" val="1437945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First/second-person</a:t>
                      </a:r>
                      <a:r>
                        <a:rPr lang="en-US" altLang="zh-HK" sz="2000" dirty="0"/>
                        <a:t> only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First-gen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Second-gen</a:t>
                      </a:r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7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Same reference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26.0%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35.7%</a:t>
                      </a:r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2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Switch reference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43.7%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48.4%</a:t>
                      </a:r>
                      <a:endParaRPr lang="zh-HK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90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000" dirty="0"/>
                        <a:t>Difference</a:t>
                      </a:r>
                      <a:endParaRPr lang="zh-HK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b="1" dirty="0"/>
                        <a:t>17.7%</a:t>
                      </a:r>
                      <a:endParaRPr lang="zh-HK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000" b="1" dirty="0"/>
                        <a:t>12.7%</a:t>
                      </a:r>
                      <a:endParaRPr lang="zh-HK" alt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551343"/>
                  </a:ext>
                </a:extLst>
              </a:tr>
            </a:tbl>
          </a:graphicData>
        </a:graphic>
      </p:graphicFrame>
      <p:pic>
        <p:nvPicPr>
          <p:cNvPr id="7" name="圖片 6">
            <a:extLst>
              <a:ext uri="{FF2B5EF4-FFF2-40B4-BE49-F238E27FC236}">
                <a16:creationId xmlns:a16="http://schemas.microsoft.com/office/drawing/2014/main" id="{39BB3FC9-CA08-31BB-F149-C2A12B5BC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167" y="2108044"/>
            <a:ext cx="6284738" cy="3996178"/>
          </a:xfrm>
          <a:prstGeom prst="rect">
            <a:avLst/>
          </a:prstGeom>
        </p:spPr>
      </p:pic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4AA91523-D35E-257A-C91F-7485D6D439F0}"/>
              </a:ext>
            </a:extLst>
          </p:cNvPr>
          <p:cNvCxnSpPr>
            <a:cxnSpLocks/>
          </p:cNvCxnSpPr>
          <p:nvPr/>
        </p:nvCxnSpPr>
        <p:spPr>
          <a:xfrm>
            <a:off x="6677357" y="3047161"/>
            <a:ext cx="0" cy="8621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C6B14CBF-0AB8-8644-D17F-17E6F218A2F8}"/>
              </a:ext>
            </a:extLst>
          </p:cNvPr>
          <p:cNvCxnSpPr>
            <a:cxnSpLocks/>
          </p:cNvCxnSpPr>
          <p:nvPr/>
        </p:nvCxnSpPr>
        <p:spPr>
          <a:xfrm>
            <a:off x="7474311" y="3061842"/>
            <a:ext cx="0" cy="9153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03D7E580-2A17-5748-3742-AA27A9B5959E}"/>
              </a:ext>
            </a:extLst>
          </p:cNvPr>
          <p:cNvCxnSpPr>
            <a:cxnSpLocks/>
          </p:cNvCxnSpPr>
          <p:nvPr/>
        </p:nvCxnSpPr>
        <p:spPr>
          <a:xfrm>
            <a:off x="8564880" y="2887444"/>
            <a:ext cx="0" cy="54155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EE9C89E3-7772-549A-FE8C-C26848AD0C6A}"/>
              </a:ext>
            </a:extLst>
          </p:cNvPr>
          <p:cNvCxnSpPr>
            <a:cxnSpLocks/>
          </p:cNvCxnSpPr>
          <p:nvPr/>
        </p:nvCxnSpPr>
        <p:spPr>
          <a:xfrm>
            <a:off x="9353445" y="2676088"/>
            <a:ext cx="0" cy="752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2059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B222FB-7075-92E8-A313-C6449592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Discussion time!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E576B82-FFA0-B8C9-8354-2DF684C06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200" dirty="0"/>
              <a:t>Hopefully, you’ve come to a conclusion on the </a:t>
            </a:r>
            <a:r>
              <a:rPr lang="en-US" altLang="zh-HK" sz="3200" b="1" dirty="0"/>
              <a:t>main theme </a:t>
            </a:r>
            <a:r>
              <a:rPr lang="en-US" altLang="zh-HK" sz="3200" dirty="0"/>
              <a:t>you want to study in these six weeks.</a:t>
            </a:r>
          </a:p>
          <a:p>
            <a:r>
              <a:rPr lang="en-US" altLang="zh-HK" sz="3200" dirty="0"/>
              <a:t>Try to think of the </a:t>
            </a:r>
            <a:r>
              <a:rPr lang="en-US" altLang="zh-HK" sz="3200" b="1" dirty="0"/>
              <a:t>methodology</a:t>
            </a:r>
            <a:r>
              <a:rPr lang="en-US" altLang="zh-HK" sz="3200" dirty="0"/>
              <a:t> now</a:t>
            </a:r>
            <a:endParaRPr lang="zh-HK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0247856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4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842B27-A094-6DF1-8F72-2B0E84E696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0412" r="-1" b="5297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34FBEBF3-C941-4CB0-8AC2-3B50E1371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0A0C573-E668-AEB6-3A98-FAAE9CA29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565846"/>
            <a:ext cx="4887458" cy="36106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6000">
                <a:solidFill>
                  <a:srgbClr val="FFFFFF"/>
                </a:solidFill>
              </a:rPr>
              <a:t>Linguistic annotations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CAAEA00-258A-48F2-0CAF-729C837E9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4456143"/>
            <a:ext cx="4887458" cy="1327421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 sz="2200" dirty="0">
              <a:solidFill>
                <a:srgbClr val="FFFFFF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FCA5498-D019-48A6-B194-72CE1ABB0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64840" y="236341"/>
            <a:ext cx="2727160" cy="6621659"/>
            <a:chOff x="9464840" y="236341"/>
            <a:chExt cx="2727160" cy="662165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80BC69F-2340-4181-ADB9-8B7434E96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64840" y="538627"/>
              <a:ext cx="94160" cy="94160"/>
            </a:xfrm>
            <a:prstGeom prst="ellipse">
              <a:avLst/>
            </a:prstGeom>
            <a:solidFill>
              <a:schemeClr val="tx2">
                <a:lumMod val="50000"/>
                <a:lumOff val="50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68D1539-E8D8-4BDB-9061-190D14341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8803" y="1206077"/>
              <a:ext cx="226735" cy="226735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90FDF91-C6ED-4CDD-9F62-ABFA2C8E8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65714" y="236341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38B5A1D-024A-4BFB-A608-C68DA71B1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509" y="516637"/>
              <a:ext cx="466441" cy="4664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38C5DD2-94C4-4737-B4BC-7A35DAB85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30142" y="458803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804505C-24F5-486F-8661-8249FBD4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2793" y="5536248"/>
              <a:ext cx="800716" cy="800716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7CC497-AB04-4BBC-A3CB-6EFF95AF0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3540" y="6169156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D149070-8E66-48F1-948D-17A50C52D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1702762" y="6299355"/>
              <a:ext cx="489238" cy="558645"/>
            </a:xfrm>
            <a:custGeom>
              <a:avLst/>
              <a:gdLst>
                <a:gd name="connsiteX0" fmla="*/ 1156116 w 3186814"/>
                <a:gd name="connsiteY0" fmla="*/ 0 h 3638922"/>
                <a:gd name="connsiteX1" fmla="*/ 3186814 w 3186814"/>
                <a:gd name="connsiteY1" fmla="*/ 2030698 h 3638922"/>
                <a:gd name="connsiteX2" fmla="*/ 2447829 w 3186814"/>
                <a:gd name="connsiteY2" fmla="*/ 3597684 h 3638922"/>
                <a:gd name="connsiteX3" fmla="*/ 2392682 w 3186814"/>
                <a:gd name="connsiteY3" fmla="*/ 3638922 h 3638922"/>
                <a:gd name="connsiteX4" fmla="*/ 0 w 3186814"/>
                <a:gd name="connsiteY4" fmla="*/ 3638922 h 3638922"/>
                <a:gd name="connsiteX5" fmla="*/ 0 w 3186814"/>
                <a:gd name="connsiteY5" fmla="*/ 362315 h 3638922"/>
                <a:gd name="connsiteX6" fmla="*/ 20733 w 3186814"/>
                <a:gd name="connsiteY6" fmla="*/ 346811 h 3638922"/>
                <a:gd name="connsiteX7" fmla="*/ 1156116 w 3186814"/>
                <a:gd name="connsiteY7" fmla="*/ 0 h 363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86814" h="3638922">
                  <a:moveTo>
                    <a:pt x="1156116" y="0"/>
                  </a:moveTo>
                  <a:cubicBezTo>
                    <a:pt x="2277640" y="0"/>
                    <a:pt x="3186814" y="909174"/>
                    <a:pt x="3186814" y="2030698"/>
                  </a:cubicBezTo>
                  <a:cubicBezTo>
                    <a:pt x="3186814" y="2661556"/>
                    <a:pt x="2899146" y="3225224"/>
                    <a:pt x="2447829" y="3597684"/>
                  </a:cubicBezTo>
                  <a:lnTo>
                    <a:pt x="2392682" y="3638922"/>
                  </a:lnTo>
                  <a:lnTo>
                    <a:pt x="0" y="3638922"/>
                  </a:lnTo>
                  <a:lnTo>
                    <a:pt x="0" y="362315"/>
                  </a:lnTo>
                  <a:lnTo>
                    <a:pt x="20733" y="346811"/>
                  </a:lnTo>
                  <a:cubicBezTo>
                    <a:pt x="344835" y="127853"/>
                    <a:pt x="735545" y="0"/>
                    <a:pt x="1156116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9545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2E9235-6206-25E0-21A1-468999907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45" y="98425"/>
            <a:ext cx="10659110" cy="1325563"/>
          </a:xfrm>
        </p:spPr>
        <p:txBody>
          <a:bodyPr/>
          <a:lstStyle/>
          <a:p>
            <a:r>
              <a:rPr lang="en-US" altLang="zh-TW" dirty="0"/>
              <a:t>What is an annotation?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C26FDDA-99BB-E69A-942A-F52BDE521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445" y="1459943"/>
            <a:ext cx="10659110" cy="3014186"/>
          </a:xfrm>
        </p:spPr>
        <p:txBody>
          <a:bodyPr>
            <a:normAutofit fontScale="92500" lnSpcReduction="20000"/>
          </a:bodyPr>
          <a:lstStyle/>
          <a:p>
            <a:r>
              <a:rPr lang="en-US" altLang="zh-HK" sz="3200" dirty="0"/>
              <a:t>Any extra information that we append to a text</a:t>
            </a:r>
          </a:p>
          <a:p>
            <a:r>
              <a:rPr lang="en-US" altLang="zh-HK" sz="3200" dirty="0"/>
              <a:t>Most annotation consists of two parts (Marshal 2010):</a:t>
            </a:r>
          </a:p>
          <a:p>
            <a:pPr lvl="1"/>
            <a:r>
              <a:rPr lang="en-US" altLang="zh-HK" sz="3000" dirty="0"/>
              <a:t>Anchor</a:t>
            </a:r>
            <a:r>
              <a:rPr lang="en-US" altLang="zh-TW" sz="3000" dirty="0"/>
              <a:t>:</a:t>
            </a:r>
            <a:r>
              <a:rPr lang="zh-TW" altLang="en-US" sz="3000" dirty="0"/>
              <a:t> </a:t>
            </a:r>
            <a:r>
              <a:rPr lang="en-US" altLang="zh-TW" sz="3000" dirty="0"/>
              <a:t>The scope of the text that your annotation applies to</a:t>
            </a:r>
          </a:p>
          <a:p>
            <a:pPr lvl="1"/>
            <a:r>
              <a:rPr lang="en-US" altLang="zh-HK" sz="3000" dirty="0"/>
              <a:t>Body: The annotation itself</a:t>
            </a:r>
          </a:p>
          <a:p>
            <a:r>
              <a:rPr lang="en-US" altLang="zh-HK" sz="3200" dirty="0"/>
              <a:t>Used in most fields in the humanities and social sciences</a:t>
            </a:r>
          </a:p>
          <a:p>
            <a:r>
              <a:rPr lang="en-US" altLang="zh-HK" sz="3200" dirty="0"/>
              <a:t>You have probably done annotations before, informally (e.g. what you might be writing on your slides right now)</a:t>
            </a:r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4DF099DB-048A-D343-7FA3-465426A783EF}"/>
              </a:ext>
            </a:extLst>
          </p:cNvPr>
          <p:cNvGrpSpPr/>
          <p:nvPr/>
        </p:nvGrpSpPr>
        <p:grpSpPr>
          <a:xfrm>
            <a:off x="1619250" y="4510085"/>
            <a:ext cx="8220075" cy="1909766"/>
            <a:chOff x="1676400" y="4343400"/>
            <a:chExt cx="8124825" cy="2047875"/>
          </a:xfrm>
        </p:grpSpPr>
        <p:sp>
          <p:nvSpPr>
            <p:cNvPr id="4" name="矩形: 摺角紙張 3">
              <a:extLst>
                <a:ext uri="{FF2B5EF4-FFF2-40B4-BE49-F238E27FC236}">
                  <a16:creationId xmlns:a16="http://schemas.microsoft.com/office/drawing/2014/main" id="{A2E98AC1-CB12-7A08-0C57-C93D64183368}"/>
                </a:ext>
              </a:extLst>
            </p:cNvPr>
            <p:cNvSpPr/>
            <p:nvPr/>
          </p:nvSpPr>
          <p:spPr>
            <a:xfrm>
              <a:off x="1676400" y="4343400"/>
              <a:ext cx="8124825" cy="2047875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HK" sz="1800" dirty="0">
                  <a:solidFill>
                    <a:schemeClr val="tx1"/>
                  </a:solidFill>
                </a:rPr>
                <a:t>Any extra information that we append to a text</a:t>
              </a:r>
            </a:p>
            <a:p>
              <a:r>
                <a:rPr lang="en-US" altLang="zh-HK" sz="1800" dirty="0">
                  <a:solidFill>
                    <a:schemeClr val="tx1"/>
                  </a:solidFill>
                </a:rPr>
                <a:t>Used in most fields in the </a:t>
              </a:r>
              <a:r>
                <a:rPr lang="en-US" altLang="zh-HK" sz="1800" dirty="0">
                  <a:solidFill>
                    <a:schemeClr val="tx1"/>
                  </a:solidFill>
                  <a:highlight>
                    <a:srgbClr val="FFFF00"/>
                  </a:highlight>
                </a:rPr>
                <a:t>humanities and social sciences</a:t>
              </a:r>
            </a:p>
            <a:p>
              <a:r>
                <a:rPr lang="en-US" altLang="zh-HK" sz="1800" dirty="0">
                  <a:solidFill>
                    <a:schemeClr val="tx1"/>
                  </a:solidFill>
                </a:rPr>
                <a:t>You have probably done annotations before, informally (e.g. </a:t>
              </a:r>
              <a:r>
                <a:rPr lang="en-US" altLang="zh-HK" sz="1800" dirty="0">
                  <a:solidFill>
                    <a:schemeClr val="tx1"/>
                  </a:solidFill>
                  <a:highlight>
                    <a:srgbClr val="00FF00"/>
                  </a:highlight>
                </a:rPr>
                <a:t>what you might be writing on your slides right now</a:t>
              </a:r>
              <a:r>
                <a:rPr lang="en-US" altLang="zh-HK" sz="1800" dirty="0">
                  <a:solidFill>
                    <a:schemeClr val="tx1"/>
                  </a:solidFill>
                </a:rPr>
                <a:t>)</a:t>
              </a:r>
            </a:p>
          </p:txBody>
        </p:sp>
        <p:cxnSp>
          <p:nvCxnSpPr>
            <p:cNvPr id="9" name="接點: 弧形 8">
              <a:extLst>
                <a:ext uri="{FF2B5EF4-FFF2-40B4-BE49-F238E27FC236}">
                  <a16:creationId xmlns:a16="http://schemas.microsoft.com/office/drawing/2014/main" id="{5E3BEB2F-1B7E-44EE-D591-4F2AA99C5CE0}"/>
                </a:ext>
              </a:extLst>
            </p:cNvPr>
            <p:cNvCxnSpPr/>
            <p:nvPr/>
          </p:nvCxnSpPr>
          <p:spPr>
            <a:xfrm rot="10800000" flipV="1">
              <a:off x="6610350" y="4772024"/>
              <a:ext cx="571500" cy="123825"/>
            </a:xfrm>
            <a:prstGeom prst="curvedConnector3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6C3BAB29-F27F-6831-6FB3-8D2B41B41130}"/>
                </a:ext>
              </a:extLst>
            </p:cNvPr>
            <p:cNvSpPr txBox="1"/>
            <p:nvPr/>
          </p:nvSpPr>
          <p:spPr>
            <a:xfrm>
              <a:off x="7181850" y="4526518"/>
              <a:ext cx="17240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dirty="0"/>
                <a:t>Incl. linguistics?</a:t>
              </a:r>
              <a:endParaRPr lang="zh-HK" altLang="en-US" dirty="0"/>
            </a:p>
          </p:txBody>
        </p:sp>
        <p:cxnSp>
          <p:nvCxnSpPr>
            <p:cNvPr id="11" name="接點: 弧形 10">
              <a:extLst>
                <a:ext uri="{FF2B5EF4-FFF2-40B4-BE49-F238E27FC236}">
                  <a16:creationId xmlns:a16="http://schemas.microsoft.com/office/drawing/2014/main" id="{17E9C73C-4347-B2CA-D9ED-E6A4B85D9F6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24402" y="5695949"/>
              <a:ext cx="257173" cy="123825"/>
            </a:xfrm>
            <a:prstGeom prst="curvedConnector3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48AFD518-8879-DA66-29EA-A6A6D9BA2EF7}"/>
                </a:ext>
              </a:extLst>
            </p:cNvPr>
            <p:cNvSpPr txBox="1"/>
            <p:nvPr/>
          </p:nvSpPr>
          <p:spPr>
            <a:xfrm>
              <a:off x="4535170" y="5886448"/>
              <a:ext cx="8083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dirty="0"/>
                <a:t>OMG</a:t>
              </a:r>
              <a:endParaRPr lang="zh-HK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517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2E9235-6206-25E0-21A1-468999907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What makes a good linguistic annotation?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C26FDDA-99BB-E69A-942A-F52BDE521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690688"/>
            <a:ext cx="11226800" cy="5167312"/>
          </a:xfrm>
        </p:spPr>
        <p:txBody>
          <a:bodyPr>
            <a:normAutofit/>
          </a:bodyPr>
          <a:lstStyle/>
          <a:p>
            <a:r>
              <a:rPr lang="en-US" altLang="zh-HK" sz="3200" dirty="0"/>
              <a:t>Systematic</a:t>
            </a:r>
          </a:p>
          <a:p>
            <a:pPr lvl="1"/>
            <a:r>
              <a:rPr lang="en-US" altLang="zh-HK" sz="3000" dirty="0"/>
              <a:t>Most of the time, annotations belong to a </a:t>
            </a:r>
            <a:r>
              <a:rPr lang="en-US" altLang="zh-HK" sz="3000" b="1" dirty="0"/>
              <a:t>fixed</a:t>
            </a:r>
            <a:r>
              <a:rPr lang="en-US" altLang="zh-HK" sz="3000" dirty="0"/>
              <a:t> set of categories</a:t>
            </a:r>
          </a:p>
          <a:p>
            <a:pPr lvl="1"/>
            <a:r>
              <a:rPr lang="en-US" altLang="zh-HK" sz="3000" dirty="0"/>
              <a:t>With clear definitions on when to put a category</a:t>
            </a:r>
          </a:p>
          <a:p>
            <a:r>
              <a:rPr lang="en-US" altLang="zh-HK" sz="3200" dirty="0"/>
              <a:t>Reliable</a:t>
            </a:r>
          </a:p>
          <a:p>
            <a:pPr lvl="1"/>
            <a:r>
              <a:rPr lang="en-US" altLang="zh-HK" sz="3000" dirty="0"/>
              <a:t>If two people annotate the same text, they should get good </a:t>
            </a:r>
            <a:r>
              <a:rPr lang="en-US" altLang="zh-HK" sz="3000" b="1" dirty="0"/>
              <a:t>match</a:t>
            </a:r>
            <a:r>
              <a:rPr lang="en-US" altLang="zh-HK" sz="3000" dirty="0"/>
              <a:t> in results</a:t>
            </a:r>
          </a:p>
          <a:p>
            <a:pPr lvl="2"/>
            <a:r>
              <a:rPr lang="en-US" altLang="zh-HK" sz="2800" dirty="0"/>
              <a:t>Inter-annotator agreement: Measures of how close people’s annotations of the same text are</a:t>
            </a:r>
          </a:p>
          <a:p>
            <a:pPr lvl="1"/>
            <a:r>
              <a:rPr lang="en-US" altLang="zh-HK" sz="3000" dirty="0"/>
              <a:t>(There are disagreements about this in recent years, but in this class we’ll stick to the traditional view!)</a:t>
            </a:r>
          </a:p>
        </p:txBody>
      </p:sp>
    </p:spTree>
    <p:extLst>
      <p:ext uri="{BB962C8B-B14F-4D97-AF65-F5344CB8AC3E}">
        <p14:creationId xmlns:p14="http://schemas.microsoft.com/office/powerpoint/2010/main" val="2052654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8746CD8-D6A5-4E78-CF3F-16B219077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Annotations in </a:t>
            </a:r>
            <a:r>
              <a:rPr lang="en-US" altLang="zh-HK" dirty="0" err="1"/>
              <a:t>Rezonator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B4B1596-0CA0-E9BA-74E2-E949A6AFB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600200"/>
            <a:ext cx="10659110" cy="1952625"/>
          </a:xfrm>
        </p:spPr>
        <p:txBody>
          <a:bodyPr>
            <a:normAutofit fontScale="92500" lnSpcReduction="10000"/>
          </a:bodyPr>
          <a:lstStyle/>
          <a:p>
            <a:r>
              <a:rPr lang="en-US" altLang="zh-HK" sz="3200" dirty="0"/>
              <a:t>Fields = ‘variables’ that can be attached to </a:t>
            </a:r>
            <a:r>
              <a:rPr lang="en-US" altLang="zh-HK" sz="3200" dirty="0" err="1"/>
              <a:t>Rezonator</a:t>
            </a:r>
            <a:r>
              <a:rPr lang="en-US" altLang="zh-HK" sz="3200" dirty="0"/>
              <a:t> objects</a:t>
            </a:r>
            <a:r>
              <a:rPr lang="zh-TW" altLang="en-US" sz="3200" dirty="0"/>
              <a:t> </a:t>
            </a:r>
            <a:r>
              <a:rPr lang="en-US" altLang="zh-TW" sz="3200" dirty="0"/>
              <a:t>(</a:t>
            </a:r>
            <a:r>
              <a:rPr lang="en-US" altLang="zh-TW" sz="3200" dirty="0" err="1"/>
              <a:t>e.g</a:t>
            </a:r>
            <a:r>
              <a:rPr lang="en-US" altLang="zh-TW" sz="3200" dirty="0"/>
              <a:t> units and tokens)</a:t>
            </a:r>
          </a:p>
          <a:p>
            <a:r>
              <a:rPr lang="en-US" altLang="zh-TW" sz="3200" dirty="0"/>
              <a:t>Tags = a particular value of a tag</a:t>
            </a:r>
          </a:p>
          <a:p>
            <a:r>
              <a:rPr lang="en-US" altLang="zh-TW" sz="3200" dirty="0"/>
              <a:t>We will have some hands-on practice on </a:t>
            </a:r>
            <a:r>
              <a:rPr lang="en-US" altLang="zh-TW" sz="3200" b="1" dirty="0"/>
              <a:t>Friday</a:t>
            </a: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570C9DB7-7EB3-CAF4-C63E-6114D46559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432601"/>
              </p:ext>
            </p:extLst>
          </p:nvPr>
        </p:nvGraphicFramePr>
        <p:xfrm>
          <a:off x="755650" y="4186766"/>
          <a:ext cx="247332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325">
                  <a:extLst>
                    <a:ext uri="{9D8B030D-6E8A-4147-A177-3AD203B41FA5}">
                      <a16:colId xmlns:a16="http://schemas.microsoft.com/office/drawing/2014/main" val="3862638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Field: Gender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38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Tags: NB, F, M, Mixed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825629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F5214AFD-4E94-8E14-E92E-FEF1CA858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723483"/>
              </p:ext>
            </p:extLst>
          </p:nvPr>
        </p:nvGraphicFramePr>
        <p:xfrm>
          <a:off x="4127500" y="4928446"/>
          <a:ext cx="247332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325">
                  <a:extLst>
                    <a:ext uri="{9D8B030D-6E8A-4147-A177-3AD203B41FA5}">
                      <a16:colId xmlns:a16="http://schemas.microsoft.com/office/drawing/2014/main" val="3862638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Field: Number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38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Tags: Singular, Plural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825629"/>
                  </a:ext>
                </a:extLst>
              </a:tr>
            </a:tbl>
          </a:graphicData>
        </a:graphic>
      </p:graphicFrame>
      <p:graphicFrame>
        <p:nvGraphicFramePr>
          <p:cNvPr id="6" name="表格 4">
            <a:extLst>
              <a:ext uri="{FF2B5EF4-FFF2-40B4-BE49-F238E27FC236}">
                <a16:creationId xmlns:a16="http://schemas.microsoft.com/office/drawing/2014/main" id="{1801C031-C8B4-3A3C-6DFE-3792AF1211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804291"/>
              </p:ext>
            </p:extLst>
          </p:nvPr>
        </p:nvGraphicFramePr>
        <p:xfrm>
          <a:off x="7585075" y="3687762"/>
          <a:ext cx="309245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2450">
                  <a:extLst>
                    <a:ext uri="{9D8B030D-6E8A-4147-A177-3AD203B41FA5}">
                      <a16:colId xmlns:a16="http://schemas.microsoft.com/office/drawing/2014/main" val="3862638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Field: Tense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38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Tags: Past, Present, 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825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62964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211CE81-C0B3-7B17-256C-281F36B53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HK" dirty="0"/>
              <a:t>Try this: Enable Word tip and Unit tip in </a:t>
            </a:r>
            <a:r>
              <a:rPr lang="en-US" altLang="zh-HK" dirty="0" err="1"/>
              <a:t>Rezonator</a:t>
            </a:r>
            <a:endParaRPr lang="zh-HK" altLang="en-US" dirty="0"/>
          </a:p>
        </p:txBody>
      </p:sp>
      <p:pic>
        <p:nvPicPr>
          <p:cNvPr id="4" name="Rezonator 1.3.2 - sbc007.rez 2023-06-20 16-35-39">
            <a:hlinkClick r:id="" action="ppaction://media"/>
            <a:extLst>
              <a:ext uri="{FF2B5EF4-FFF2-40B4-BE49-F238E27FC236}">
                <a16:creationId xmlns:a16="http://schemas.microsoft.com/office/drawing/2014/main" id="{381D1A32-AA35-9050-7788-23EF8F241A1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-1" t="-1" r="-568" b="-707"/>
          <a:stretch/>
        </p:blipFill>
        <p:spPr>
          <a:xfrm>
            <a:off x="3365500" y="1825624"/>
            <a:ext cx="5514340" cy="4382135"/>
          </a:xfrm>
        </p:spPr>
      </p:pic>
    </p:spTree>
    <p:extLst>
      <p:ext uri="{BB962C8B-B14F-4D97-AF65-F5344CB8AC3E}">
        <p14:creationId xmlns:p14="http://schemas.microsoft.com/office/powerpoint/2010/main" val="187495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5F167F7-1E8F-2643-EF64-FC65C301C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Annotation schemes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8E18A7-8524-B6D9-AED0-7F2DF0346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215" y="1939925"/>
            <a:ext cx="792861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altLang="zh-HK" sz="3200" dirty="0"/>
              <a:t>On a computer:</a:t>
            </a:r>
          </a:p>
          <a:p>
            <a:pPr lvl="1"/>
            <a:r>
              <a:rPr lang="en-US" altLang="zh-HK" sz="3000" dirty="0"/>
              <a:t>Most basic form = A list of fields plus associated tags</a:t>
            </a:r>
          </a:p>
          <a:p>
            <a:pPr lvl="1"/>
            <a:r>
              <a:rPr lang="en-US" altLang="zh-HK" sz="3000" dirty="0"/>
              <a:t>Some more advanced software have complex annotation schema structures; </a:t>
            </a:r>
            <a:r>
              <a:rPr lang="en-US" altLang="zh-HK" sz="3000" dirty="0" err="1"/>
              <a:t>Rezonator’s</a:t>
            </a:r>
            <a:r>
              <a:rPr lang="en-US" altLang="zh-HK" sz="3000" dirty="0"/>
              <a:t> is relatively simple</a:t>
            </a:r>
          </a:p>
          <a:p>
            <a:r>
              <a:rPr lang="en-US" altLang="zh-HK" sz="3200" dirty="0"/>
              <a:t>For humans:</a:t>
            </a:r>
          </a:p>
          <a:p>
            <a:pPr lvl="1"/>
            <a:r>
              <a:rPr lang="en-US" altLang="zh-HK" sz="3000" dirty="0"/>
              <a:t>Include </a:t>
            </a:r>
            <a:r>
              <a:rPr lang="en-US" altLang="zh-HK" sz="3000" b="1" dirty="0"/>
              <a:t>criteria</a:t>
            </a:r>
            <a:r>
              <a:rPr lang="en-US" altLang="zh-HK" sz="3000" dirty="0"/>
              <a:t> and </a:t>
            </a:r>
            <a:r>
              <a:rPr lang="en-US" altLang="zh-HK" sz="3000" b="1" dirty="0"/>
              <a:t>examples</a:t>
            </a:r>
            <a:r>
              <a:rPr lang="en-US" altLang="zh-HK" sz="3000" dirty="0"/>
              <a:t> for: </a:t>
            </a:r>
          </a:p>
          <a:p>
            <a:pPr lvl="2"/>
            <a:r>
              <a:rPr lang="en-US" altLang="zh-HK" sz="2800" dirty="0"/>
              <a:t>Determining the anchor (what part of the text an annotation applies to)</a:t>
            </a:r>
          </a:p>
          <a:p>
            <a:pPr lvl="2"/>
            <a:r>
              <a:rPr lang="en-US" altLang="zh-HK" sz="2800" dirty="0"/>
              <a:t>Choosing the correct tags</a:t>
            </a:r>
          </a:p>
          <a:p>
            <a:pPr lvl="1"/>
            <a:r>
              <a:rPr lang="en-US" altLang="zh-HK" sz="3000" dirty="0"/>
              <a:t>Guo, Zhou &amp; Chow had an example!</a:t>
            </a:r>
          </a:p>
        </p:txBody>
      </p:sp>
    </p:spTree>
    <p:extLst>
      <p:ext uri="{BB962C8B-B14F-4D97-AF65-F5344CB8AC3E}">
        <p14:creationId xmlns:p14="http://schemas.microsoft.com/office/powerpoint/2010/main" val="33842373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48193A-D6FA-DB6D-41A0-0C133B067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From annotations to data tables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48C808-391A-6DD7-9817-162F0E937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5"/>
            <a:ext cx="10659110" cy="1231900"/>
          </a:xfrm>
        </p:spPr>
        <p:txBody>
          <a:bodyPr>
            <a:normAutofit/>
          </a:bodyPr>
          <a:lstStyle/>
          <a:p>
            <a:r>
              <a:rPr lang="en-US" altLang="zh-HK" sz="3200" dirty="0"/>
              <a:t>To </a:t>
            </a:r>
            <a:r>
              <a:rPr lang="en-US" altLang="zh-HK" sz="3200" dirty="0" err="1"/>
              <a:t>analyse</a:t>
            </a:r>
            <a:r>
              <a:rPr lang="en-US" altLang="zh-HK" sz="3200" dirty="0"/>
              <a:t> and </a:t>
            </a:r>
            <a:r>
              <a:rPr lang="en-US" altLang="zh-HK" sz="3200" dirty="0" err="1"/>
              <a:t>visualise</a:t>
            </a:r>
            <a:r>
              <a:rPr lang="en-US" altLang="zh-HK" sz="3200" dirty="0"/>
              <a:t> data, it needs to be in a table format</a:t>
            </a:r>
          </a:p>
          <a:p>
            <a:r>
              <a:rPr lang="en-US" altLang="zh-HK" sz="3200" dirty="0"/>
              <a:t>Typically, each line of a table represents one data point</a:t>
            </a:r>
            <a:endParaRPr lang="zh-HK" altLang="en-US" sz="3200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FD802C6B-9F82-65A0-46D5-993C87CE0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270484"/>
              </p:ext>
            </p:extLst>
          </p:nvPr>
        </p:nvGraphicFramePr>
        <p:xfrm>
          <a:off x="1466850" y="3192462"/>
          <a:ext cx="906462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2925">
                  <a:extLst>
                    <a:ext uri="{9D8B030D-6E8A-4147-A177-3AD203B41FA5}">
                      <a16:colId xmlns:a16="http://schemas.microsoft.com/office/drawing/2014/main" val="1297178359"/>
                    </a:ext>
                  </a:extLst>
                </a:gridCol>
                <a:gridCol w="1812925">
                  <a:extLst>
                    <a:ext uri="{9D8B030D-6E8A-4147-A177-3AD203B41FA5}">
                      <a16:colId xmlns:a16="http://schemas.microsoft.com/office/drawing/2014/main" val="3840442019"/>
                    </a:ext>
                  </a:extLst>
                </a:gridCol>
                <a:gridCol w="1812925">
                  <a:extLst>
                    <a:ext uri="{9D8B030D-6E8A-4147-A177-3AD203B41FA5}">
                      <a16:colId xmlns:a16="http://schemas.microsoft.com/office/drawing/2014/main" val="434732253"/>
                    </a:ext>
                  </a:extLst>
                </a:gridCol>
                <a:gridCol w="1812925">
                  <a:extLst>
                    <a:ext uri="{9D8B030D-6E8A-4147-A177-3AD203B41FA5}">
                      <a16:colId xmlns:a16="http://schemas.microsoft.com/office/drawing/2014/main" val="790179971"/>
                    </a:ext>
                  </a:extLst>
                </a:gridCol>
                <a:gridCol w="1812925">
                  <a:extLst>
                    <a:ext uri="{9D8B030D-6E8A-4147-A177-3AD203B41FA5}">
                      <a16:colId xmlns:a16="http://schemas.microsoft.com/office/drawing/2014/main" val="2545636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type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 err="1"/>
                        <a:t>social_dist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gender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topic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…</a:t>
                      </a:r>
                      <a:endParaRPr lang="zh-HK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282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acceptance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friends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m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appearance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…</a:t>
                      </a:r>
                      <a:endParaRPr lang="zh-HK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20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indirection 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family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f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possession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…</a:t>
                      </a:r>
                      <a:endParaRPr lang="zh-HK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2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acceptance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strangers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m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performance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…</a:t>
                      </a:r>
                      <a:endParaRPr lang="zh-HK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23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…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…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…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…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400" dirty="0"/>
                        <a:t>…</a:t>
                      </a:r>
                      <a:endParaRPr lang="zh-HK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855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5257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48193A-D6FA-DB6D-41A0-0C133B067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Data tables and </a:t>
            </a:r>
            <a:r>
              <a:rPr lang="en-US" altLang="zh-HK" dirty="0" err="1"/>
              <a:t>Rezonator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48C808-391A-6DD7-9817-162F0E937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4"/>
            <a:ext cx="10659110" cy="4788535"/>
          </a:xfrm>
        </p:spPr>
        <p:txBody>
          <a:bodyPr>
            <a:normAutofit/>
          </a:bodyPr>
          <a:lstStyle/>
          <a:p>
            <a:r>
              <a:rPr lang="en-US" altLang="zh-HK" sz="3200" dirty="0"/>
              <a:t>The </a:t>
            </a:r>
            <a:r>
              <a:rPr lang="en-US" altLang="zh-HK" sz="3200" dirty="0" err="1"/>
              <a:t>Rezonator</a:t>
            </a:r>
            <a:r>
              <a:rPr lang="en-US" altLang="zh-HK" sz="3200" dirty="0"/>
              <a:t> nav window gives us some information in this format:</a:t>
            </a:r>
          </a:p>
          <a:p>
            <a:endParaRPr lang="en-US" altLang="zh-HK" sz="3200" dirty="0"/>
          </a:p>
          <a:p>
            <a:endParaRPr lang="en-US" altLang="zh-HK" sz="3200" dirty="0"/>
          </a:p>
          <a:p>
            <a:endParaRPr lang="en-US" altLang="zh-HK" sz="3200" dirty="0"/>
          </a:p>
          <a:p>
            <a:endParaRPr lang="en-US" altLang="zh-HK" sz="3200" dirty="0"/>
          </a:p>
          <a:p>
            <a:r>
              <a:rPr lang="en-US" altLang="zh-HK" sz="3200" dirty="0"/>
              <a:t>However, this is often not the most useful format, and you cannot use it in R</a:t>
            </a:r>
          </a:p>
          <a:p>
            <a:pPr marL="0" indent="0">
              <a:buNone/>
            </a:pPr>
            <a:endParaRPr lang="en-US" altLang="zh-HK" sz="3200" dirty="0"/>
          </a:p>
          <a:p>
            <a:endParaRPr lang="en-US" altLang="zh-HK" sz="3200" dirty="0"/>
          </a:p>
          <a:p>
            <a:pPr marL="0" indent="0">
              <a:buNone/>
            </a:pPr>
            <a:endParaRPr lang="zh-HK" altLang="en-US" sz="320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17C24C6-2F5E-932D-5CE6-4B65B2030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35" y="2716950"/>
            <a:ext cx="12192000" cy="217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872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48193A-D6FA-DB6D-41A0-0C133B067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Data tables in </a:t>
            </a:r>
            <a:r>
              <a:rPr lang="en-US" altLang="zh-HK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rezonateR</a:t>
            </a:r>
            <a:endParaRPr lang="zh-HK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48C808-391A-6DD7-9817-162F0E937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4"/>
            <a:ext cx="10659110" cy="2451101"/>
          </a:xfrm>
        </p:spPr>
        <p:txBody>
          <a:bodyPr>
            <a:normAutofit/>
          </a:bodyPr>
          <a:lstStyle/>
          <a:p>
            <a:r>
              <a:rPr lang="en-US" altLang="zh-HK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rezonateR</a:t>
            </a:r>
            <a:r>
              <a:rPr lang="en-US" altLang="zh-HK" sz="3200" dirty="0"/>
              <a:t> converts your </a:t>
            </a:r>
            <a:r>
              <a:rPr lang="en-US" altLang="zh-HK" sz="3200" dirty="0" err="1"/>
              <a:t>Rezonator</a:t>
            </a:r>
            <a:r>
              <a:rPr lang="en-US" altLang="zh-HK" sz="3200" dirty="0"/>
              <a:t> annotations into a series of data tables (called </a:t>
            </a:r>
            <a:r>
              <a:rPr lang="en-US" altLang="zh-HK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rezrDF</a:t>
            </a:r>
            <a:r>
              <a:rPr lang="en-US" altLang="zh-HK" sz="3200" dirty="0"/>
              <a:t>)</a:t>
            </a:r>
          </a:p>
          <a:p>
            <a:r>
              <a:rPr lang="en-US" altLang="zh-HK" sz="3200" dirty="0"/>
              <a:t>Allows you to manipulate the data in different ways</a:t>
            </a:r>
          </a:p>
          <a:p>
            <a:r>
              <a:rPr lang="en-US" altLang="zh-HK" sz="3200" dirty="0"/>
              <a:t>We’ll cover this in detail Week 4!</a:t>
            </a:r>
            <a:endParaRPr lang="zh-HK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712243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64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7" name="Picture 5" descr="一張含有 藍色, 電子藍 的圖片&#10;&#10;自動產生的描述">
            <a:extLst>
              <a:ext uri="{FF2B5EF4-FFF2-40B4-BE49-F238E27FC236}">
                <a16:creationId xmlns:a16="http://schemas.microsoft.com/office/drawing/2014/main" id="{EDAC4288-99BB-3F37-77ED-88CC2B8C4B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530" r="10604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34FBEBF3-C941-4CB0-8AC2-3B50E1371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0A0C573-E668-AEB6-3A98-FAAE9CA29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565846"/>
            <a:ext cx="4887458" cy="36106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6000" dirty="0">
                <a:solidFill>
                  <a:srgbClr val="FFFFFF"/>
                </a:solidFill>
              </a:rPr>
              <a:t>Basic workflow in this class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CAAEA00-258A-48F2-0CAF-729C837E9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4456143"/>
            <a:ext cx="4887458" cy="1327421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 sz="2200" dirty="0">
              <a:solidFill>
                <a:srgbClr val="FFFFFF"/>
              </a:solidFill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FCA5498-D019-48A6-B194-72CE1ABB0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64840" y="236341"/>
            <a:ext cx="2727160" cy="6621659"/>
            <a:chOff x="9464840" y="236341"/>
            <a:chExt cx="2727160" cy="6621659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880BC69F-2340-4181-ADB9-8B7434E96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64840" y="538627"/>
              <a:ext cx="94160" cy="94160"/>
            </a:xfrm>
            <a:prstGeom prst="ellipse">
              <a:avLst/>
            </a:prstGeom>
            <a:solidFill>
              <a:schemeClr val="tx2">
                <a:lumMod val="50000"/>
                <a:lumOff val="50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B68D1539-E8D8-4BDB-9061-190D14341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8803" y="1206077"/>
              <a:ext cx="226735" cy="226735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90FDF91-C6ED-4CDD-9F62-ABFA2C8E8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65714" y="236341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638B5A1D-024A-4BFB-A608-C68DA71B1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509" y="516637"/>
              <a:ext cx="466441" cy="4664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B38C5DD2-94C4-4737-B4BC-7A35DAB85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30142" y="458803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804505C-24F5-486F-8661-8249FBD4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2793" y="5536248"/>
              <a:ext cx="800716" cy="800716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777CC497-AB04-4BBC-A3CB-6EFF95AF0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3540" y="6169156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D149070-8E66-48F1-948D-17A50C52D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1702762" y="6299355"/>
              <a:ext cx="489238" cy="558645"/>
            </a:xfrm>
            <a:custGeom>
              <a:avLst/>
              <a:gdLst>
                <a:gd name="connsiteX0" fmla="*/ 1156116 w 3186814"/>
                <a:gd name="connsiteY0" fmla="*/ 0 h 3638922"/>
                <a:gd name="connsiteX1" fmla="*/ 3186814 w 3186814"/>
                <a:gd name="connsiteY1" fmla="*/ 2030698 h 3638922"/>
                <a:gd name="connsiteX2" fmla="*/ 2447829 w 3186814"/>
                <a:gd name="connsiteY2" fmla="*/ 3597684 h 3638922"/>
                <a:gd name="connsiteX3" fmla="*/ 2392682 w 3186814"/>
                <a:gd name="connsiteY3" fmla="*/ 3638922 h 3638922"/>
                <a:gd name="connsiteX4" fmla="*/ 0 w 3186814"/>
                <a:gd name="connsiteY4" fmla="*/ 3638922 h 3638922"/>
                <a:gd name="connsiteX5" fmla="*/ 0 w 3186814"/>
                <a:gd name="connsiteY5" fmla="*/ 362315 h 3638922"/>
                <a:gd name="connsiteX6" fmla="*/ 20733 w 3186814"/>
                <a:gd name="connsiteY6" fmla="*/ 346811 h 3638922"/>
                <a:gd name="connsiteX7" fmla="*/ 1156116 w 3186814"/>
                <a:gd name="connsiteY7" fmla="*/ 0 h 363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86814" h="3638922">
                  <a:moveTo>
                    <a:pt x="1156116" y="0"/>
                  </a:moveTo>
                  <a:cubicBezTo>
                    <a:pt x="2277640" y="0"/>
                    <a:pt x="3186814" y="909174"/>
                    <a:pt x="3186814" y="2030698"/>
                  </a:cubicBezTo>
                  <a:cubicBezTo>
                    <a:pt x="3186814" y="2661556"/>
                    <a:pt x="2899146" y="3225224"/>
                    <a:pt x="2447829" y="3597684"/>
                  </a:cubicBezTo>
                  <a:lnTo>
                    <a:pt x="2392682" y="3638922"/>
                  </a:lnTo>
                  <a:lnTo>
                    <a:pt x="0" y="3638922"/>
                  </a:lnTo>
                  <a:lnTo>
                    <a:pt x="0" y="362315"/>
                  </a:lnTo>
                  <a:lnTo>
                    <a:pt x="20733" y="346811"/>
                  </a:lnTo>
                  <a:cubicBezTo>
                    <a:pt x="344835" y="127853"/>
                    <a:pt x="735545" y="0"/>
                    <a:pt x="1156116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58093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43B0C5-C671-4BFD-5D45-E1882518C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Flowchart from Lai (under review)</a:t>
            </a:r>
            <a:endParaRPr lang="zh-HK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0E24869-37FF-1F02-103D-0D867DF3B8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32" y="1904048"/>
            <a:ext cx="7676125" cy="4321493"/>
          </a:xfrm>
          <a:prstGeom prst="rect">
            <a:avLst/>
          </a:prstGeom>
          <a:noFill/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1A8A1D7A-3D3F-14F4-ABFE-84414A54417E}"/>
              </a:ext>
            </a:extLst>
          </p:cNvPr>
          <p:cNvSpPr/>
          <p:nvPr/>
        </p:nvSpPr>
        <p:spPr>
          <a:xfrm>
            <a:off x="1714500" y="1616710"/>
            <a:ext cx="3057525" cy="141224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D2B2573-462A-A95B-354F-B9F97EC89D47}"/>
              </a:ext>
            </a:extLst>
          </p:cNvPr>
          <p:cNvSpPr txBox="1"/>
          <p:nvPr/>
        </p:nvSpPr>
        <p:spPr>
          <a:xfrm>
            <a:off x="916182" y="2764982"/>
            <a:ext cx="2705100" cy="646331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dirty="0"/>
              <a:t>I’ll work with you on this part if needed on Week 1</a:t>
            </a:r>
            <a:endParaRPr lang="zh-HK" altLang="en-US" dirty="0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533E08CB-0C69-C283-3D00-0CB5AC43CE17}"/>
              </a:ext>
            </a:extLst>
          </p:cNvPr>
          <p:cNvSpPr/>
          <p:nvPr/>
        </p:nvSpPr>
        <p:spPr>
          <a:xfrm>
            <a:off x="4492819" y="1426210"/>
            <a:ext cx="3057525" cy="1412240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89B8A72-95DA-6767-98B2-8D8EBE9A4FEF}"/>
              </a:ext>
            </a:extLst>
          </p:cNvPr>
          <p:cNvSpPr txBox="1"/>
          <p:nvPr/>
        </p:nvSpPr>
        <p:spPr>
          <a:xfrm>
            <a:off x="6693763" y="1428036"/>
            <a:ext cx="2053837" cy="369332"/>
          </a:xfrm>
          <a:prstGeom prst="rect">
            <a:avLst/>
          </a:prstGeom>
          <a:ln w="38100"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dirty="0"/>
              <a:t>Focus of Week 2 + 3</a:t>
            </a:r>
            <a:endParaRPr lang="zh-HK" altLang="en-US" dirty="0"/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C6CA7717-83D6-4ABB-176E-F5CDD94812C1}"/>
              </a:ext>
            </a:extLst>
          </p:cNvPr>
          <p:cNvSpPr/>
          <p:nvPr/>
        </p:nvSpPr>
        <p:spPr>
          <a:xfrm rot="19861572">
            <a:off x="711870" y="3340296"/>
            <a:ext cx="7427764" cy="2151714"/>
          </a:xfrm>
          <a:prstGeom prst="ellipse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27EBD2F-F4C5-F8C2-107D-40D1281878C7}"/>
              </a:ext>
            </a:extLst>
          </p:cNvPr>
          <p:cNvSpPr txBox="1"/>
          <p:nvPr/>
        </p:nvSpPr>
        <p:spPr>
          <a:xfrm>
            <a:off x="1397863" y="4155067"/>
            <a:ext cx="2053837" cy="369332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dirty="0"/>
              <a:t>Focus of Week 4-6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77077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43B0C5-C671-4BFD-5D45-E1882518C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Flowchart from Lai (under review)</a:t>
            </a:r>
            <a:endParaRPr lang="zh-HK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0E24869-37FF-1F02-103D-0D867DF3B8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32" y="1904048"/>
            <a:ext cx="7676125" cy="4321493"/>
          </a:xfrm>
          <a:prstGeom prst="rect">
            <a:avLst/>
          </a:prstGeom>
          <a:noFill/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1A8A1D7A-3D3F-14F4-ABFE-84414A54417E}"/>
              </a:ext>
            </a:extLst>
          </p:cNvPr>
          <p:cNvSpPr/>
          <p:nvPr/>
        </p:nvSpPr>
        <p:spPr>
          <a:xfrm>
            <a:off x="1714500" y="1616710"/>
            <a:ext cx="3057525" cy="141224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D2B2573-462A-A95B-354F-B9F97EC89D47}"/>
              </a:ext>
            </a:extLst>
          </p:cNvPr>
          <p:cNvSpPr txBox="1"/>
          <p:nvPr/>
        </p:nvSpPr>
        <p:spPr>
          <a:xfrm>
            <a:off x="916181" y="3242310"/>
            <a:ext cx="4274943" cy="156966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sz="2400" dirty="0"/>
              <a:t>We first need to get our data (transcripts) and convert it into a format suitable for </a:t>
            </a:r>
            <a:r>
              <a:rPr lang="en-US" altLang="zh-HK" sz="2400" dirty="0" err="1"/>
              <a:t>Rezonator</a:t>
            </a:r>
            <a:r>
              <a:rPr lang="en-US" altLang="zh-HK" sz="2400" dirty="0"/>
              <a:t> (we’ll discuss this on Friday).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7892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43B0C5-C671-4BFD-5D45-E1882518C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Flowchart from Lai (under review)</a:t>
            </a:r>
            <a:endParaRPr lang="zh-HK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0E24869-37FF-1F02-103D-0D867DF3B8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32" y="1904048"/>
            <a:ext cx="7676125" cy="4321493"/>
          </a:xfrm>
          <a:prstGeom prst="rect">
            <a:avLst/>
          </a:prstGeom>
          <a:noFill/>
        </p:spPr>
      </p:pic>
      <p:sp>
        <p:nvSpPr>
          <p:cNvPr id="7" name="橢圓 6">
            <a:extLst>
              <a:ext uri="{FF2B5EF4-FFF2-40B4-BE49-F238E27FC236}">
                <a16:creationId xmlns:a16="http://schemas.microsoft.com/office/drawing/2014/main" id="{533E08CB-0C69-C283-3D00-0CB5AC43CE17}"/>
              </a:ext>
            </a:extLst>
          </p:cNvPr>
          <p:cNvSpPr/>
          <p:nvPr/>
        </p:nvSpPr>
        <p:spPr>
          <a:xfrm>
            <a:off x="4492819" y="1426210"/>
            <a:ext cx="3057525" cy="1412240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89B8A72-95DA-6767-98B2-8D8EBE9A4FEF}"/>
              </a:ext>
            </a:extLst>
          </p:cNvPr>
          <p:cNvSpPr txBox="1"/>
          <p:nvPr/>
        </p:nvSpPr>
        <p:spPr>
          <a:xfrm>
            <a:off x="7157325" y="1670665"/>
            <a:ext cx="3929775" cy="1569660"/>
          </a:xfrm>
          <a:prstGeom prst="rect">
            <a:avLst/>
          </a:prstGeom>
          <a:ln w="38100"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sz="2400" dirty="0"/>
              <a:t>Then we will carry out annotations inside </a:t>
            </a:r>
            <a:r>
              <a:rPr lang="en-US" altLang="zh-HK" sz="2400" dirty="0" err="1"/>
              <a:t>Rezonator</a:t>
            </a:r>
            <a:r>
              <a:rPr lang="en-US" altLang="zh-HK" sz="2400" dirty="0"/>
              <a:t>. The annotations are saved in a .rez file.</a:t>
            </a:r>
            <a:endParaRPr lang="zh-HK" altLang="en-US" sz="2400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27EBD2F-F4C5-F8C2-107D-40D1281878C7}"/>
              </a:ext>
            </a:extLst>
          </p:cNvPr>
          <p:cNvSpPr txBox="1"/>
          <p:nvPr/>
        </p:nvSpPr>
        <p:spPr>
          <a:xfrm>
            <a:off x="1397863" y="4155067"/>
            <a:ext cx="2053837" cy="369332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dirty="0"/>
              <a:t>Focus of Week 4-6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11068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43B0C5-C671-4BFD-5D45-E1882518C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Flowchart from Lai (under review)</a:t>
            </a:r>
            <a:endParaRPr lang="zh-HK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0E24869-37FF-1F02-103D-0D867DF3B8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32" y="1904048"/>
            <a:ext cx="7676125" cy="4321493"/>
          </a:xfrm>
          <a:prstGeom prst="rect">
            <a:avLst/>
          </a:prstGeom>
          <a:noFill/>
        </p:spPr>
      </p:pic>
      <p:sp>
        <p:nvSpPr>
          <p:cNvPr id="9" name="橢圓 8">
            <a:extLst>
              <a:ext uri="{FF2B5EF4-FFF2-40B4-BE49-F238E27FC236}">
                <a16:creationId xmlns:a16="http://schemas.microsoft.com/office/drawing/2014/main" id="{C6CA7717-83D6-4ABB-176E-F5CDD94812C1}"/>
              </a:ext>
            </a:extLst>
          </p:cNvPr>
          <p:cNvSpPr/>
          <p:nvPr/>
        </p:nvSpPr>
        <p:spPr>
          <a:xfrm rot="19861572">
            <a:off x="711870" y="3340296"/>
            <a:ext cx="7427764" cy="2151714"/>
          </a:xfrm>
          <a:prstGeom prst="ellipse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27EBD2F-F4C5-F8C2-107D-40D1281878C7}"/>
              </a:ext>
            </a:extLst>
          </p:cNvPr>
          <p:cNvSpPr txBox="1"/>
          <p:nvPr/>
        </p:nvSpPr>
        <p:spPr>
          <a:xfrm>
            <a:off x="891612" y="3464629"/>
            <a:ext cx="3206362" cy="1569660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HK" sz="2400" dirty="0"/>
              <a:t>Finally, we will import the annotations in R, turn the annotations into graphs.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2384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ABCD87-D836-8E6A-853E-D5D6691A1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For Friday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5D42D8B-D1AA-734E-6C97-3B25AB049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I</a:t>
            </a:r>
            <a:r>
              <a:rPr lang="zh-TW" altLang="en-US" sz="2800" dirty="0"/>
              <a:t> </a:t>
            </a:r>
            <a:r>
              <a:rPr lang="en-US" altLang="zh-TW" sz="2800" dirty="0"/>
              <a:t>assigned the first two chapters of the </a:t>
            </a:r>
            <a:r>
              <a:rPr lang="en-US" altLang="zh-TW" sz="2800" dirty="0" err="1"/>
              <a:t>Rezonator</a:t>
            </a:r>
            <a:r>
              <a:rPr lang="en-US" altLang="zh-TW" sz="2800" dirty="0"/>
              <a:t> guide (note: some button positions are out of date) + my paper on </a:t>
            </a:r>
            <a:r>
              <a:rPr lang="en-US" altLang="zh-TW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rezonateR</a:t>
            </a:r>
            <a:endParaRPr lang="en-US" altLang="zh-TW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altLang="zh-TW" sz="2800" dirty="0"/>
              <a:t>You can skip Section 3.3 if you want</a:t>
            </a:r>
          </a:p>
          <a:p>
            <a:r>
              <a:rPr lang="en-US" altLang="zh-HK" sz="2800" dirty="0"/>
              <a:t>Don’t worry about understanding everything – this is just to give you a </a:t>
            </a:r>
            <a:r>
              <a:rPr lang="en-US" altLang="zh-HK" sz="2800" b="1" dirty="0"/>
              <a:t>general idea </a:t>
            </a:r>
            <a:r>
              <a:rPr lang="en-US" altLang="zh-HK" sz="2800" dirty="0"/>
              <a:t>of what </a:t>
            </a:r>
            <a:r>
              <a:rPr lang="en-US" altLang="zh-HK" sz="2800" dirty="0" err="1"/>
              <a:t>Rezonator</a:t>
            </a:r>
            <a:r>
              <a:rPr lang="en-US" altLang="zh-HK" sz="2800" dirty="0"/>
              <a:t> and </a:t>
            </a:r>
            <a:r>
              <a:rPr lang="en-US" altLang="zh-HK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rezonateR</a:t>
            </a:r>
            <a:r>
              <a:rPr lang="en-US" altLang="zh-HK" sz="2800" dirty="0"/>
              <a:t> do</a:t>
            </a:r>
          </a:p>
          <a:p>
            <a:r>
              <a:rPr lang="en-US" altLang="zh-HK" sz="2800" dirty="0"/>
              <a:t>Remember to choose a paper </a:t>
            </a:r>
            <a:r>
              <a:rPr lang="en-US" altLang="zh-HK" sz="2800"/>
              <a:t>to present</a:t>
            </a:r>
            <a:endParaRPr lang="en-US" altLang="zh-HK" sz="2800" dirty="0"/>
          </a:p>
          <a:p>
            <a:r>
              <a:rPr lang="en-US" altLang="zh-HK" sz="2800" dirty="0"/>
              <a:t>We’ll discuss on Friday:</a:t>
            </a:r>
          </a:p>
          <a:p>
            <a:pPr lvl="1"/>
            <a:r>
              <a:rPr lang="en-US" altLang="zh-HK" sz="2800" dirty="0"/>
              <a:t>Basics of computer formats for transcripts and their conversion</a:t>
            </a:r>
          </a:p>
          <a:p>
            <a:pPr lvl="1"/>
            <a:r>
              <a:rPr lang="en-US" altLang="zh-HK" sz="2800" dirty="0"/>
              <a:t>The details of doing </a:t>
            </a:r>
            <a:r>
              <a:rPr lang="en-US" altLang="zh-HK" sz="2800" b="1" dirty="0"/>
              <a:t>span annotations </a:t>
            </a:r>
            <a:r>
              <a:rPr lang="en-US" altLang="zh-HK" sz="2800" dirty="0"/>
              <a:t>in </a:t>
            </a:r>
            <a:r>
              <a:rPr lang="en-US" altLang="zh-HK" sz="2800" dirty="0" err="1"/>
              <a:t>Rezonator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67543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8183E0-58D3-4C7F-97F0-2494113B3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3D7220-9A41-4B89-8A05-2E854925E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 descr="Multi-coloured paper-craft art">
            <a:extLst>
              <a:ext uri="{FF2B5EF4-FFF2-40B4-BE49-F238E27FC236}">
                <a16:creationId xmlns:a16="http://schemas.microsoft.com/office/drawing/2014/main" id="{544EAAD7-BF8F-C64F-8D2B-061D9C67DE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1008" r="-1" b="4700"/>
          <a:stretch/>
        </p:blipFill>
        <p:spPr>
          <a:xfrm>
            <a:off x="1525" y="10"/>
            <a:ext cx="12188951" cy="6857990"/>
          </a:xfrm>
          <a:prstGeom prst="rect">
            <a:avLst/>
          </a:prstGeom>
        </p:spPr>
      </p:pic>
      <p:grpSp>
        <p:nvGrpSpPr>
          <p:cNvPr id="13" name="decorative circles">
            <a:extLst>
              <a:ext uri="{FF2B5EF4-FFF2-40B4-BE49-F238E27FC236}">
                <a16:creationId xmlns:a16="http://schemas.microsoft.com/office/drawing/2014/main" id="{C1F869AB-954B-4EAB-8260-60AE9C8D0C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4102" y="236341"/>
            <a:ext cx="11340713" cy="5464029"/>
            <a:chOff x="314102" y="236341"/>
            <a:chExt cx="11340713" cy="546402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3902316-BF90-4159-9FD2-6CFCCF7BE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448" y="38039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F0C14E3-3AAA-4BA8-93F9-856D0296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4102" y="3044381"/>
              <a:ext cx="226735" cy="226735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ECE6F6B-297F-4766-8C04-0960E9960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88374" y="386135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4AE5C63-0522-4DDF-B67A-5DA271883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65714" y="236341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4F95A54-2855-4B65-82E3-A9D306CBA1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1535" y="2516671"/>
              <a:ext cx="466441" cy="4664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64F2D59-D40C-482F-BF5E-7FA622D97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30142" y="458803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CE1484-E528-418A-9339-8410B8F71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02046" y="5394590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471ADFB-A135-4594-B9A3-481A91AE2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08287" y="5160714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08384091-BCDC-4960-415B-237D04B81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922" y="463206"/>
            <a:ext cx="5782804" cy="787352"/>
          </a:xfrm>
        </p:spPr>
        <p:txBody>
          <a:bodyPr anchor="b">
            <a:normAutofit/>
          </a:bodyPr>
          <a:lstStyle/>
          <a:p>
            <a:pPr algn="ctr"/>
            <a:r>
              <a:rPr lang="en-US" altLang="zh-HK" sz="4400" dirty="0">
                <a:solidFill>
                  <a:srgbClr val="FFFFFF"/>
                </a:solidFill>
              </a:rPr>
              <a:t>Now for discussions!</a:t>
            </a:r>
            <a:endParaRPr lang="zh-HK" altLang="en-US" sz="4400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906D30B-5595-05D5-ACEB-0E1B211EF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0346" y="1619594"/>
            <a:ext cx="8553668" cy="4368800"/>
          </a:xfrm>
        </p:spPr>
        <p:txBody>
          <a:bodyPr anchor="t">
            <a:normAutofit/>
          </a:bodyPr>
          <a:lstStyle/>
          <a:p>
            <a:pPr algn="ctr"/>
            <a:r>
              <a:rPr lang="en-US" altLang="zh-HK" sz="3600" dirty="0">
                <a:solidFill>
                  <a:srgbClr val="FFFFFF"/>
                </a:solidFill>
              </a:rPr>
              <a:t>In the remaining time for today:</a:t>
            </a:r>
          </a:p>
          <a:p>
            <a:pPr lvl="1" algn="ctr"/>
            <a:r>
              <a:rPr lang="en-US" altLang="zh-HK" sz="3600" dirty="0" err="1">
                <a:solidFill>
                  <a:srgbClr val="FFFFFF"/>
                </a:solidFill>
              </a:rPr>
              <a:t>Finalise</a:t>
            </a:r>
            <a:r>
              <a:rPr lang="en-US" altLang="zh-HK" sz="3600" dirty="0">
                <a:solidFill>
                  <a:srgbClr val="FFFFFF"/>
                </a:solidFill>
              </a:rPr>
              <a:t> your group topic and dataset</a:t>
            </a:r>
          </a:p>
          <a:p>
            <a:pPr lvl="1" algn="ctr"/>
            <a:r>
              <a:rPr lang="en-US" altLang="zh-HK" sz="3600" dirty="0">
                <a:solidFill>
                  <a:srgbClr val="FFFFFF"/>
                </a:solidFill>
              </a:rPr>
              <a:t>Discuss what linguistic sign you selected and what methodological approach (form to function vs function to form, etc.) you will take</a:t>
            </a:r>
          </a:p>
          <a:p>
            <a:pPr algn="ctr"/>
            <a:r>
              <a:rPr lang="en-US" altLang="zh-HK" sz="3600" dirty="0">
                <a:solidFill>
                  <a:srgbClr val="FFFFFF"/>
                </a:solidFill>
              </a:rPr>
              <a:t>You can write about what we discussed today in your weekly report!</a:t>
            </a:r>
          </a:p>
          <a:p>
            <a:pPr lvl="1" algn="ctr"/>
            <a:endParaRPr lang="en-US" altLang="zh-HK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891847"/>
      </p:ext>
    </p:extLst>
  </p:cSld>
  <p:clrMapOvr>
    <a:masterClrMapping/>
  </p:clrMapOvr>
</p:sld>
</file>

<file path=ppt/theme/theme1.xml><?xml version="1.0" encoding="utf-8"?>
<a:theme xmlns:a="http://schemas.openxmlformats.org/drawingml/2006/main" name="ConfettiVTI">
  <a:themeElements>
    <a:clrScheme name="藍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fettiVTI" id="{B5618F7C-B4F0-4D28-83B4-440D0519681F}" vid="{5F84EFDF-E14E-48C6-955C-990A32085A7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3753</TotalTime>
  <Words>2262</Words>
  <Application>Microsoft Office PowerPoint</Application>
  <PresentationFormat>寬螢幕</PresentationFormat>
  <Paragraphs>304</Paragraphs>
  <Slides>48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48</vt:i4>
      </vt:variant>
    </vt:vector>
  </HeadingPairs>
  <TitlesOfParts>
    <vt:vector size="55" baseType="lpstr">
      <vt:lpstr>AvenirNext LT Pro Medium</vt:lpstr>
      <vt:lpstr>Callibri</vt:lpstr>
      <vt:lpstr>Arial</vt:lpstr>
      <vt:lpstr>Calibri</vt:lpstr>
      <vt:lpstr>Courier New</vt:lpstr>
      <vt:lpstr>Gill Sans Nova</vt:lpstr>
      <vt:lpstr>ConfettiVTI</vt:lpstr>
      <vt:lpstr>LING 194 Visualising language in conversational interactions: An overview of the process</vt:lpstr>
      <vt:lpstr>While we’re waiting …</vt:lpstr>
      <vt:lpstr>After this class, you will be able to …</vt:lpstr>
      <vt:lpstr>Ways we examine linguistic phenomena</vt:lpstr>
      <vt:lpstr>Do you know what these words mean?</vt:lpstr>
      <vt:lpstr>Do you know what these patterns mean?</vt:lpstr>
      <vt:lpstr>Linguistic signs</vt:lpstr>
      <vt:lpstr>Types of linguistic forms</vt:lpstr>
      <vt:lpstr>Types of linguistic functions</vt:lpstr>
      <vt:lpstr>Common ways to study linguistic phenomena</vt:lpstr>
      <vt:lpstr>The distributional hypothesis</vt:lpstr>
      <vt:lpstr>Simple example: What if we want to know the function of yuck?</vt:lpstr>
      <vt:lpstr>Two ways to use distributions</vt:lpstr>
      <vt:lpstr>Gonzáles Temer (2014): Click sounds in Chilean Spanish</vt:lpstr>
      <vt:lpstr>Linguistic sign studied</vt:lpstr>
      <vt:lpstr>Methodology</vt:lpstr>
      <vt:lpstr>Function 1: Incipient speakership</vt:lpstr>
      <vt:lpstr>Function 2: Signalling a word search</vt:lpstr>
      <vt:lpstr>Function 3: Stance</vt:lpstr>
      <vt:lpstr>Guo, Zhou &amp; Chow (2012): Compliments in Mandarin spoken in Shanghai</vt:lpstr>
      <vt:lpstr>Linguistic signs studied</vt:lpstr>
      <vt:lpstr>Methodology</vt:lpstr>
      <vt:lpstr>Results</vt:lpstr>
      <vt:lpstr>Results – predictive modelling</vt:lpstr>
      <vt:lpstr>Shin &amp; Otheguy (2009): Spanish pronouns in NYC</vt:lpstr>
      <vt:lpstr>Linguistic sign studied</vt:lpstr>
      <vt:lpstr>Spanish in NYC vs. Spanish in Latin America</vt:lpstr>
      <vt:lpstr>Same reference vs switch reference</vt:lpstr>
      <vt:lpstr>Methodology</vt:lpstr>
      <vt:lpstr>Is everyone affected by same vs switch reference the same way?</vt:lpstr>
      <vt:lpstr>Do communicative ease shape these differences?</vt:lpstr>
      <vt:lpstr>Discussion time!</vt:lpstr>
      <vt:lpstr>Linguistic annotations</vt:lpstr>
      <vt:lpstr>What is an annotation?</vt:lpstr>
      <vt:lpstr>What makes a good linguistic annotation?</vt:lpstr>
      <vt:lpstr>Annotations in Rezonator</vt:lpstr>
      <vt:lpstr>Try this: Enable Word tip and Unit tip in Rezonator</vt:lpstr>
      <vt:lpstr>Annotation schemes</vt:lpstr>
      <vt:lpstr>From annotations to data tables</vt:lpstr>
      <vt:lpstr>Data tables and Rezonator</vt:lpstr>
      <vt:lpstr>Data tables in rezonateR</vt:lpstr>
      <vt:lpstr>Basic workflow in this class</vt:lpstr>
      <vt:lpstr>Flowchart from Lai (under review)</vt:lpstr>
      <vt:lpstr>Flowchart from Lai (under review)</vt:lpstr>
      <vt:lpstr>Flowchart from Lai (under review)</vt:lpstr>
      <vt:lpstr>Flowchart from Lai (under review)</vt:lpstr>
      <vt:lpstr>For Friday</vt:lpstr>
      <vt:lpstr>Now for discussions!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discourse analysis in Rezonator</dc:title>
  <dc:creator>Ryan Lai</dc:creator>
  <cp:lastModifiedBy>Ryan Lai</cp:lastModifiedBy>
  <cp:revision>56</cp:revision>
  <dcterms:created xsi:type="dcterms:W3CDTF">2023-01-10T09:04:19Z</dcterms:created>
  <dcterms:modified xsi:type="dcterms:W3CDTF">2023-06-28T21:00:53Z</dcterms:modified>
</cp:coreProperties>
</file>